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311" r:id="rId2"/>
    <p:sldId id="258" r:id="rId3"/>
    <p:sldId id="333" r:id="rId4"/>
    <p:sldId id="337" r:id="rId5"/>
    <p:sldId id="326" r:id="rId6"/>
    <p:sldId id="324" r:id="rId7"/>
    <p:sldId id="328" r:id="rId8"/>
    <p:sldId id="310" r:id="rId9"/>
    <p:sldId id="312" r:id="rId10"/>
    <p:sldId id="301" r:id="rId11"/>
    <p:sldId id="305" r:id="rId12"/>
    <p:sldId id="306" r:id="rId13"/>
    <p:sldId id="307" r:id="rId14"/>
    <p:sldId id="308" r:id="rId15"/>
    <p:sldId id="343" r:id="rId16"/>
    <p:sldId id="344" r:id="rId17"/>
    <p:sldId id="345" r:id="rId18"/>
    <p:sldId id="346" r:id="rId19"/>
    <p:sldId id="347" r:id="rId20"/>
    <p:sldId id="265" r:id="rId21"/>
    <p:sldId id="295" r:id="rId22"/>
    <p:sldId id="281" r:id="rId23"/>
    <p:sldId id="283" r:id="rId24"/>
    <p:sldId id="293" r:id="rId25"/>
    <p:sldId id="286" r:id="rId26"/>
    <p:sldId id="287" r:id="rId27"/>
    <p:sldId id="289" r:id="rId28"/>
    <p:sldId id="291" r:id="rId29"/>
    <p:sldId id="318" r:id="rId30"/>
    <p:sldId id="34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46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5C219-7CDF-4E9D-B041-AC49FE2C8410}" type="datetimeFigureOut">
              <a:rPr lang="ru-RU" smtClean="0"/>
              <a:pPr/>
              <a:t>23.10.2019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47716-53BD-4FFC-BB86-9D1A20E3297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97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23.10.2019</a:t>
            </a:fld>
            <a:endParaRPr lang="ru-RU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23.10.2019</a:t>
            </a:fld>
            <a:endParaRPr lang="ru-RU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1.png"/><Relationship Id="rId4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0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17" Type="http://schemas.openxmlformats.org/officeDocument/2006/relationships/audio" Target="../media/audio10.wav"/><Relationship Id="rId2" Type="http://schemas.openxmlformats.org/officeDocument/2006/relationships/audio" Target="../media/audio1.wav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9.jpeg"/><Relationship Id="rId9" Type="http://schemas.microsoft.com/office/2007/relationships/hdphoto" Target="../media/hdphoto1.wdp"/><Relationship Id="rId1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17" Type="http://schemas.openxmlformats.org/officeDocument/2006/relationships/audio" Target="../media/audio10.wav"/><Relationship Id="rId2" Type="http://schemas.openxmlformats.org/officeDocument/2006/relationships/audio" Target="../media/audio1.wav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5" Type="http://schemas.openxmlformats.org/officeDocument/2006/relationships/image" Target="../media/image58.png"/><Relationship Id="rId10" Type="http://schemas.openxmlformats.org/officeDocument/2006/relationships/image" Target="../media/image59.png"/><Relationship Id="rId4" Type="http://schemas.openxmlformats.org/officeDocument/2006/relationships/image" Target="../media/image61.jpeg"/><Relationship Id="rId9" Type="http://schemas.microsoft.com/office/2007/relationships/hdphoto" Target="../media/hdphoto1.wdp"/><Relationship Id="rId1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17" Type="http://schemas.openxmlformats.org/officeDocument/2006/relationships/audio" Target="../media/audio10.wav"/><Relationship Id="rId2" Type="http://schemas.openxmlformats.org/officeDocument/2006/relationships/audio" Target="../media/audio1.wav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5" Type="http://schemas.openxmlformats.org/officeDocument/2006/relationships/image" Target="../media/image58.png"/><Relationship Id="rId10" Type="http://schemas.openxmlformats.org/officeDocument/2006/relationships/image" Target="../media/image59.png"/><Relationship Id="rId4" Type="http://schemas.openxmlformats.org/officeDocument/2006/relationships/image" Target="../media/image63.jpeg"/><Relationship Id="rId9" Type="http://schemas.microsoft.com/office/2007/relationships/hdphoto" Target="../media/hdphoto1.wdp"/><Relationship Id="rId1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17" Type="http://schemas.openxmlformats.org/officeDocument/2006/relationships/audio" Target="../media/audio10.wav"/><Relationship Id="rId2" Type="http://schemas.openxmlformats.org/officeDocument/2006/relationships/audio" Target="../media/audio1.wav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5" Type="http://schemas.openxmlformats.org/officeDocument/2006/relationships/image" Target="../media/image58.png"/><Relationship Id="rId10" Type="http://schemas.openxmlformats.org/officeDocument/2006/relationships/image" Target="../media/image59.png"/><Relationship Id="rId4" Type="http://schemas.openxmlformats.org/officeDocument/2006/relationships/image" Target="../media/image64.jpeg"/><Relationship Id="rId9" Type="http://schemas.microsoft.com/office/2007/relationships/hdphoto" Target="../media/hdphoto1.wdp"/><Relationship Id="rId1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17" Type="http://schemas.openxmlformats.org/officeDocument/2006/relationships/audio" Target="../media/audio10.wav"/><Relationship Id="rId2" Type="http://schemas.openxmlformats.org/officeDocument/2006/relationships/audio" Target="../media/audio1.wav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5" Type="http://schemas.openxmlformats.org/officeDocument/2006/relationships/image" Target="../media/image58.png"/><Relationship Id="rId10" Type="http://schemas.openxmlformats.org/officeDocument/2006/relationships/image" Target="../media/image59.png"/><Relationship Id="rId4" Type="http://schemas.openxmlformats.org/officeDocument/2006/relationships/image" Target="../media/image65.jpeg"/><Relationship Id="rId9" Type="http://schemas.microsoft.com/office/2007/relationships/hdphoto" Target="../media/hdphoto1.wdp"/><Relationship Id="rId1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17" Type="http://schemas.openxmlformats.org/officeDocument/2006/relationships/audio" Target="../media/audio10.wav"/><Relationship Id="rId2" Type="http://schemas.openxmlformats.org/officeDocument/2006/relationships/audio" Target="../media/audio1.wav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5" Type="http://schemas.openxmlformats.org/officeDocument/2006/relationships/image" Target="../media/image58.png"/><Relationship Id="rId10" Type="http://schemas.openxmlformats.org/officeDocument/2006/relationships/image" Target="../media/image59.png"/><Relationship Id="rId4" Type="http://schemas.openxmlformats.org/officeDocument/2006/relationships/image" Target="../media/image66.jpeg"/><Relationship Id="rId9" Type="http://schemas.microsoft.com/office/2007/relationships/hdphoto" Target="../media/hdphoto1.wdp"/><Relationship Id="rId1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7.png"/><Relationship Id="rId3" Type="http://schemas.openxmlformats.org/officeDocument/2006/relationships/image" Target="../media/image67.png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68.png"/><Relationship Id="rId9" Type="http://schemas.openxmlformats.org/officeDocument/2006/relationships/image" Target="../media/image59.png"/><Relationship Id="rId14" Type="http://schemas.openxmlformats.org/officeDocument/2006/relationships/audio" Target="../media/audio10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image" Target="../media/image5.jpeg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дом\Desktop\Открытый урок\подростки и земл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11"/>
            <a:ext cx="9144000" cy="684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00192" y="3626346"/>
            <a:ext cx="2843808" cy="32316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Our Earth is very beautiful. It has a lot of rivers, lakes, oceans, </a:t>
            </a:r>
            <a:r>
              <a:rPr lang="en-US" sz="2400" dirty="0" smtClean="0"/>
              <a:t>cities</a:t>
            </a:r>
            <a:r>
              <a:rPr lang="ru-RU" sz="2400" dirty="0" smtClean="0"/>
              <a:t> </a:t>
            </a:r>
            <a:r>
              <a:rPr lang="en-US" sz="2400" dirty="0" smtClean="0"/>
              <a:t>and hospitable </a:t>
            </a:r>
            <a:r>
              <a:rPr lang="en-US" sz="2400" dirty="0"/>
              <a:t>people. A man is a part of nature!</a:t>
            </a:r>
            <a:br>
              <a:rPr lang="en-US" sz="2400" dirty="0"/>
            </a:b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198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04800" y="-115471"/>
            <a:ext cx="8839200" cy="670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ru-RU" sz="3200" dirty="0" smtClean="0">
                <a:solidFill>
                  <a:srgbClr val="008000"/>
                </a:solidFill>
              </a:rPr>
              <a:t> </a:t>
            </a:r>
          </a:p>
          <a:p>
            <a:pPr algn="ctr"/>
            <a:r>
              <a:rPr lang="en-US" altLang="ru-RU" sz="4000" dirty="0" smtClean="0">
                <a:solidFill>
                  <a:srgbClr val="008000"/>
                </a:solidFill>
              </a:rPr>
              <a:t>Write </a:t>
            </a:r>
            <a:r>
              <a:rPr lang="en-US" altLang="ru-RU" sz="4000" dirty="0">
                <a:solidFill>
                  <a:srgbClr val="008000"/>
                </a:solidFill>
              </a:rPr>
              <a:t>the </a:t>
            </a:r>
            <a:r>
              <a:rPr lang="en-US" altLang="ru-RU" sz="4000">
                <a:solidFill>
                  <a:srgbClr val="008000"/>
                </a:solidFill>
              </a:rPr>
              <a:t>names </a:t>
            </a:r>
            <a:r>
              <a:rPr lang="en-US" altLang="ru-RU" sz="4000" smtClean="0">
                <a:solidFill>
                  <a:srgbClr val="008000"/>
                </a:solidFill>
              </a:rPr>
              <a:t>correctly</a:t>
            </a:r>
            <a:r>
              <a:rPr lang="en-US" altLang="ru-RU" sz="4000" dirty="0">
                <a:solidFill>
                  <a:srgbClr val="008000"/>
                </a:solidFill>
              </a:rPr>
              <a:t>:</a:t>
            </a:r>
            <a:endParaRPr lang="ru-RU" altLang="ru-RU" sz="4000" dirty="0">
              <a:solidFill>
                <a:srgbClr val="008000"/>
              </a:solidFill>
            </a:endParaRPr>
          </a:p>
          <a:p>
            <a:pPr algn="ctr"/>
            <a:endParaRPr lang="en-US" altLang="ru-RU" sz="4000" b="0" i="1" dirty="0">
              <a:latin typeface="Tahoma" pitchFamily="34" charset="0"/>
            </a:endParaRPr>
          </a:p>
          <a:p>
            <a:pPr algn="ctr"/>
            <a:endParaRPr lang="en-US" altLang="ru-RU" sz="1800" b="0" i="1" dirty="0">
              <a:latin typeface="Tahoma" pitchFamily="34" charset="0"/>
            </a:endParaRPr>
          </a:p>
          <a:p>
            <a:pPr algn="ctr"/>
            <a:r>
              <a:rPr lang="en-US" altLang="ru-RU" sz="5400" dirty="0">
                <a:solidFill>
                  <a:srgbClr val="990099"/>
                </a:solidFill>
                <a:latin typeface="Agency FB" pitchFamily="34" charset="0"/>
              </a:rPr>
              <a:t>god,  </a:t>
            </a:r>
            <a:r>
              <a:rPr lang="en-US" altLang="ru-RU" sz="5400" dirty="0" err="1">
                <a:solidFill>
                  <a:srgbClr val="990099"/>
                </a:solidFill>
                <a:latin typeface="Agency FB" pitchFamily="34" charset="0"/>
              </a:rPr>
              <a:t>nilo</a:t>
            </a:r>
            <a:r>
              <a:rPr lang="en-US" altLang="ru-RU" sz="5400" dirty="0">
                <a:solidFill>
                  <a:srgbClr val="990099"/>
                </a:solidFill>
                <a:latin typeface="Agency FB" pitchFamily="34" charset="0"/>
              </a:rPr>
              <a:t>,  </a:t>
            </a:r>
            <a:r>
              <a:rPr lang="en-US" altLang="ru-RU" sz="5400" dirty="0" err="1">
                <a:solidFill>
                  <a:srgbClr val="990099"/>
                </a:solidFill>
                <a:latin typeface="Agency FB" pitchFamily="34" charset="0"/>
              </a:rPr>
              <a:t>getri</a:t>
            </a:r>
            <a:r>
              <a:rPr lang="en-US" altLang="ru-RU" sz="5400" dirty="0">
                <a:solidFill>
                  <a:srgbClr val="990099"/>
                </a:solidFill>
                <a:latin typeface="Agency FB" pitchFamily="34" charset="0"/>
              </a:rPr>
              <a:t>,  </a:t>
            </a:r>
            <a:r>
              <a:rPr lang="en-US" altLang="ru-RU" sz="5400" dirty="0" err="1">
                <a:solidFill>
                  <a:srgbClr val="990099"/>
                </a:solidFill>
                <a:latin typeface="Agency FB" pitchFamily="34" charset="0"/>
              </a:rPr>
              <a:t>nomeky</a:t>
            </a:r>
            <a:r>
              <a:rPr lang="en-US" altLang="ru-RU" sz="5400" dirty="0">
                <a:solidFill>
                  <a:srgbClr val="990099"/>
                </a:solidFill>
                <a:latin typeface="Agency FB" pitchFamily="34" charset="0"/>
              </a:rPr>
              <a:t>,  </a:t>
            </a:r>
            <a:r>
              <a:rPr lang="en-US" altLang="ru-RU" sz="5400" dirty="0" err="1">
                <a:solidFill>
                  <a:srgbClr val="990099"/>
                </a:solidFill>
                <a:latin typeface="Agency FB" pitchFamily="34" charset="0"/>
              </a:rPr>
              <a:t>omuse</a:t>
            </a:r>
            <a:r>
              <a:rPr lang="en-US" altLang="ru-RU" sz="5400" dirty="0">
                <a:solidFill>
                  <a:srgbClr val="990099"/>
                </a:solidFill>
                <a:latin typeface="Agency FB" pitchFamily="34" charset="0"/>
              </a:rPr>
              <a:t>,  </a:t>
            </a:r>
            <a:r>
              <a:rPr lang="en-US" altLang="ru-RU" sz="5400" dirty="0" err="1">
                <a:solidFill>
                  <a:srgbClr val="990099"/>
                </a:solidFill>
                <a:latin typeface="Agency FB" pitchFamily="34" charset="0"/>
              </a:rPr>
              <a:t>sohre</a:t>
            </a:r>
            <a:r>
              <a:rPr lang="en-US" altLang="ru-RU" sz="5400" dirty="0">
                <a:solidFill>
                  <a:srgbClr val="990099"/>
                </a:solidFill>
                <a:latin typeface="Agency FB" pitchFamily="34" charset="0"/>
              </a:rPr>
              <a:t>,  </a:t>
            </a:r>
            <a:r>
              <a:rPr lang="en-US" altLang="ru-RU" sz="5400" dirty="0" err="1">
                <a:solidFill>
                  <a:srgbClr val="990099"/>
                </a:solidFill>
                <a:latin typeface="Agency FB" pitchFamily="34" charset="0"/>
              </a:rPr>
              <a:t>rabe</a:t>
            </a:r>
            <a:r>
              <a:rPr lang="en-US" altLang="ru-RU" sz="5400" dirty="0">
                <a:solidFill>
                  <a:srgbClr val="990099"/>
                </a:solidFill>
                <a:latin typeface="Agency FB" pitchFamily="34" charset="0"/>
              </a:rPr>
              <a:t>,  </a:t>
            </a:r>
            <a:r>
              <a:rPr lang="en-US" altLang="ru-RU" sz="5400" dirty="0" err="1">
                <a:solidFill>
                  <a:srgbClr val="990099"/>
                </a:solidFill>
                <a:latin typeface="Agency FB" pitchFamily="34" charset="0"/>
              </a:rPr>
              <a:t>shpee</a:t>
            </a:r>
            <a:r>
              <a:rPr lang="en-US" altLang="ru-RU" sz="5400" dirty="0">
                <a:solidFill>
                  <a:srgbClr val="990099"/>
                </a:solidFill>
                <a:latin typeface="Agency FB" pitchFamily="34" charset="0"/>
              </a:rPr>
              <a:t>.</a:t>
            </a:r>
          </a:p>
          <a:p>
            <a:pPr algn="ctr"/>
            <a:endParaRPr lang="en-US" altLang="ru-RU" sz="4800" dirty="0">
              <a:solidFill>
                <a:srgbClr val="990099"/>
              </a:solidFill>
              <a:latin typeface="Agency FB" pitchFamily="34" charset="0"/>
            </a:endParaRPr>
          </a:p>
          <a:p>
            <a:pPr algn="ctr"/>
            <a:r>
              <a:rPr lang="en-US" altLang="ru-RU" sz="4800" dirty="0">
                <a:solidFill>
                  <a:srgbClr val="003399"/>
                </a:solidFill>
                <a:latin typeface="Agency FB" pitchFamily="34" charset="0"/>
              </a:rPr>
              <a:t>Dog, lion, tiger, monkey, mouse, horse, bear, sheep.</a:t>
            </a:r>
          </a:p>
          <a:p>
            <a:pPr algn="ctr"/>
            <a:endParaRPr lang="en-US" altLang="ru-RU" sz="4800" dirty="0">
              <a:solidFill>
                <a:srgbClr val="003399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10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4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4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4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4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5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5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52400" y="228600"/>
            <a:ext cx="8991600" cy="14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ru-RU" sz="3200" dirty="0" smtClean="0">
                <a:solidFill>
                  <a:srgbClr val="006600"/>
                </a:solidFill>
              </a:rPr>
              <a:t>Describe </a:t>
            </a:r>
            <a:r>
              <a:rPr lang="en-US" altLang="ru-RU" sz="3200" dirty="0">
                <a:solidFill>
                  <a:srgbClr val="006600"/>
                </a:solidFill>
              </a:rPr>
              <a:t>these animals,</a:t>
            </a:r>
          </a:p>
          <a:p>
            <a:pPr algn="ctr"/>
            <a:r>
              <a:rPr lang="en-US" altLang="ru-RU" sz="3200" dirty="0">
                <a:solidFill>
                  <a:srgbClr val="006600"/>
                </a:solidFill>
              </a:rPr>
              <a:t> using as many adjectives as possible:</a:t>
            </a:r>
            <a:endParaRPr lang="ru-RU" altLang="ru-RU" sz="3200" dirty="0">
              <a:solidFill>
                <a:srgbClr val="006600"/>
              </a:solidFill>
            </a:endParaRPr>
          </a:p>
          <a:p>
            <a:pPr algn="ctr"/>
            <a:r>
              <a:rPr lang="en-US" altLang="ru-RU" sz="1800" b="0" dirty="0">
                <a:latin typeface="Tahoma" pitchFamily="34" charset="0"/>
              </a:rPr>
              <a:t> </a:t>
            </a:r>
            <a:r>
              <a:rPr lang="en-US" altLang="ru-RU" sz="2800" b="0" dirty="0">
                <a:solidFill>
                  <a:srgbClr val="660066"/>
                </a:solidFill>
                <a:latin typeface="Agency FB" pitchFamily="34" charset="0"/>
              </a:rPr>
              <a:t>( </a:t>
            </a:r>
            <a:r>
              <a:rPr lang="en-US" altLang="ru-RU" sz="2800" b="0" dirty="0" smtClean="0">
                <a:solidFill>
                  <a:srgbClr val="660066"/>
                </a:solidFill>
                <a:latin typeface="Agency FB" pitchFamily="34" charset="0"/>
              </a:rPr>
              <a:t>strong, </a:t>
            </a:r>
            <a:r>
              <a:rPr lang="en-US" altLang="ru-RU" sz="2800" b="0" dirty="0">
                <a:solidFill>
                  <a:srgbClr val="660066"/>
                </a:solidFill>
                <a:latin typeface="Agency FB" pitchFamily="34" charset="0"/>
              </a:rPr>
              <a:t>big, </a:t>
            </a:r>
            <a:r>
              <a:rPr lang="en-US" altLang="ru-RU" sz="2800" b="0" dirty="0" smtClean="0">
                <a:solidFill>
                  <a:srgbClr val="660066"/>
                </a:solidFill>
                <a:latin typeface="Agency FB" pitchFamily="34" charset="0"/>
              </a:rPr>
              <a:t>small, fat,  </a:t>
            </a:r>
            <a:r>
              <a:rPr lang="en-US" altLang="ru-RU" sz="2800" b="0" dirty="0">
                <a:solidFill>
                  <a:srgbClr val="660066"/>
                </a:solidFill>
                <a:latin typeface="Agency FB" pitchFamily="34" charset="0"/>
              </a:rPr>
              <a:t>clever, cunning, slow, quick)</a:t>
            </a:r>
          </a:p>
        </p:txBody>
      </p:sp>
      <p:pic>
        <p:nvPicPr>
          <p:cNvPr id="4098" name="Picture 2" descr="C:\Users\дом\Desktop\Открытый урок\малыш панда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42" y="1916832"/>
            <a:ext cx="7524115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Музыка в мире животных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5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1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дом\Desktop\Открытый урок\медведица бурая и медвежонок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44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дом\Desktop\Открытый урок\обезьяны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99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дом\Desktop\Открытый урок\волк и снег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634"/>
            <a:ext cx="8964488" cy="672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2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ом\Desktop\дельфин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85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ом\Pictures\аним.белый медведь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02"/>
            <a:ext cx="9144000" cy="687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86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Pictures\аним.лиса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50"/>
            <a:ext cx="9121243" cy="68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54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ом\Pictures\кролик аним.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54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1258740031_vetton_ru_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27584" y="332656"/>
            <a:ext cx="7344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Describe these </a:t>
            </a:r>
            <a:r>
              <a:rPr lang="en-US" sz="2800" b="1" dirty="0" smtClean="0"/>
              <a:t>animals,</a:t>
            </a:r>
          </a:p>
          <a:p>
            <a:r>
              <a:rPr lang="en-US" sz="2800" b="1" dirty="0" smtClean="0"/>
              <a:t> using as many adjectives as possible: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( strong, big, small, fat,  clever, cunning, slow, friendly, hungry)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164039"/>
            <a:ext cx="6480720" cy="324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3200" b="1" dirty="0" smtClean="0"/>
              <a:t>A panda is …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3200" b="1" dirty="0" smtClean="0"/>
              <a:t>A bear is…..</a:t>
            </a:r>
            <a:endParaRPr lang="en-US" sz="3200" b="1" dirty="0"/>
          </a:p>
          <a:p>
            <a:pPr algn="ctr">
              <a:lnSpc>
                <a:spcPct val="80000"/>
              </a:lnSpc>
              <a:defRPr/>
            </a:pPr>
            <a:r>
              <a:rPr lang="en-US" sz="3200" b="1" dirty="0" smtClean="0"/>
              <a:t>The polar  bear is……</a:t>
            </a:r>
            <a:endParaRPr lang="en-US" sz="3200" b="1" dirty="0"/>
          </a:p>
          <a:p>
            <a:pPr algn="ctr">
              <a:lnSpc>
                <a:spcPct val="80000"/>
              </a:lnSpc>
              <a:defRPr/>
            </a:pPr>
            <a:r>
              <a:rPr lang="en-US" sz="3200" b="1" dirty="0"/>
              <a:t>A </a:t>
            </a:r>
            <a:r>
              <a:rPr lang="en-US" sz="3200" b="1" dirty="0" smtClean="0"/>
              <a:t>fox is……</a:t>
            </a:r>
            <a:endParaRPr lang="en-US" sz="3200" b="1" dirty="0"/>
          </a:p>
          <a:p>
            <a:pPr algn="ctr">
              <a:lnSpc>
                <a:spcPct val="80000"/>
              </a:lnSpc>
              <a:defRPr/>
            </a:pPr>
            <a:r>
              <a:rPr lang="en-US" sz="3200" b="1" dirty="0"/>
              <a:t>A </a:t>
            </a:r>
            <a:r>
              <a:rPr lang="en-US" sz="3200" b="1" dirty="0" smtClean="0"/>
              <a:t>wolf is…..</a:t>
            </a:r>
            <a:endParaRPr lang="en-US" sz="3200" b="1" dirty="0"/>
          </a:p>
          <a:p>
            <a:pPr algn="ctr">
              <a:lnSpc>
                <a:spcPct val="80000"/>
              </a:lnSpc>
              <a:defRPr/>
            </a:pPr>
            <a:r>
              <a:rPr lang="en-US" sz="3200" b="1" dirty="0"/>
              <a:t>A </a:t>
            </a:r>
            <a:r>
              <a:rPr lang="en-US" sz="3200" b="1" dirty="0" smtClean="0"/>
              <a:t>monkey is……</a:t>
            </a:r>
            <a:endParaRPr lang="en-US" sz="3200" b="1" dirty="0"/>
          </a:p>
          <a:p>
            <a:pPr algn="ctr">
              <a:lnSpc>
                <a:spcPct val="80000"/>
              </a:lnSpc>
              <a:defRPr/>
            </a:pPr>
            <a:r>
              <a:rPr lang="en-US" sz="3200" b="1" dirty="0" smtClean="0"/>
              <a:t>A rabbit is …..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3200" b="1" dirty="0" smtClean="0"/>
              <a:t>A dolphin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3003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дом\Desktop\Открытый урок\жив. и земл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85" y="1320157"/>
            <a:ext cx="7368210" cy="552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8166" y="-171400"/>
            <a:ext cx="8496944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Animals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play</a:t>
            </a:r>
          </a:p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an important role in human`s life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4629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1258740031_vetton_ru_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228850" y="152402"/>
            <a:ext cx="44577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rgbClr val="9900CC"/>
                </a:solidFill>
                <a:latin typeface="Arial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Algerian" pitchFamily="82" charset="0"/>
              </a:rPr>
              <a:t>Finish the saying</a:t>
            </a:r>
          </a:p>
          <a:p>
            <a:pPr algn="ctr"/>
            <a:endParaRPr lang="en-US" sz="3200" dirty="0">
              <a:solidFill>
                <a:srgbClr val="9900CC"/>
              </a:solidFill>
              <a:latin typeface="Arial" charset="0"/>
            </a:endParaRPr>
          </a:p>
          <a:p>
            <a:pPr algn="ctr"/>
            <a:r>
              <a:rPr lang="en-US" sz="3200" dirty="0">
                <a:solidFill>
                  <a:srgbClr val="008000"/>
                </a:solidFill>
              </a:rPr>
              <a:t>As hungry as ... </a:t>
            </a:r>
          </a:p>
          <a:p>
            <a:pPr algn="ctr"/>
            <a:r>
              <a:rPr lang="en-US" sz="3200" dirty="0">
                <a:solidFill>
                  <a:srgbClr val="008000"/>
                </a:solidFill>
              </a:rPr>
              <a:t>As brave as ... </a:t>
            </a:r>
          </a:p>
          <a:p>
            <a:pPr algn="ctr"/>
            <a:r>
              <a:rPr lang="en-US" sz="3200" dirty="0">
                <a:solidFill>
                  <a:srgbClr val="008000"/>
                </a:solidFill>
              </a:rPr>
              <a:t>As cunning as ... </a:t>
            </a:r>
          </a:p>
          <a:p>
            <a:pPr algn="ctr"/>
            <a:r>
              <a:rPr lang="en-US" sz="3200" dirty="0">
                <a:solidFill>
                  <a:srgbClr val="008000"/>
                </a:solidFill>
              </a:rPr>
              <a:t>As heavy as ... </a:t>
            </a:r>
          </a:p>
          <a:p>
            <a:pPr algn="ctr"/>
            <a:r>
              <a:rPr lang="en-US" sz="3200" dirty="0">
                <a:solidFill>
                  <a:srgbClr val="008000"/>
                </a:solidFill>
              </a:rPr>
              <a:t>As dirty as ... </a:t>
            </a:r>
          </a:p>
          <a:p>
            <a:pPr algn="ctr"/>
            <a:r>
              <a:rPr lang="en-US" sz="3200" dirty="0">
                <a:solidFill>
                  <a:srgbClr val="008000"/>
                </a:solidFill>
              </a:rPr>
              <a:t>As tall as ... </a:t>
            </a:r>
          </a:p>
          <a:p>
            <a:pPr algn="ctr"/>
            <a:r>
              <a:rPr lang="en-US" sz="3200" dirty="0" smtClean="0">
                <a:solidFill>
                  <a:srgbClr val="008000"/>
                </a:solidFill>
              </a:rPr>
              <a:t>A</a:t>
            </a:r>
            <a:r>
              <a:rPr lang="en-US" sz="3200" dirty="0">
                <a:solidFill>
                  <a:srgbClr val="008000"/>
                </a:solidFill>
              </a:rPr>
              <a:t>s</a:t>
            </a:r>
            <a:r>
              <a:rPr lang="en-US" sz="3200" dirty="0" smtClean="0">
                <a:solidFill>
                  <a:srgbClr val="008000"/>
                </a:solidFill>
              </a:rPr>
              <a:t> </a:t>
            </a:r>
            <a:r>
              <a:rPr lang="en-US" sz="3200" dirty="0">
                <a:solidFill>
                  <a:srgbClr val="008000"/>
                </a:solidFill>
              </a:rPr>
              <a:t>busy as ... </a:t>
            </a:r>
          </a:p>
          <a:p>
            <a:pPr algn="ctr"/>
            <a:r>
              <a:rPr lang="en-US" sz="3200" dirty="0">
                <a:solidFill>
                  <a:srgbClr val="008000"/>
                </a:solidFill>
              </a:rPr>
              <a:t>As funny as ... </a:t>
            </a:r>
          </a:p>
          <a:p>
            <a:pPr algn="ctr"/>
            <a:r>
              <a:rPr lang="en-US" sz="3200" dirty="0">
                <a:solidFill>
                  <a:srgbClr val="008000"/>
                </a:solidFill>
              </a:rPr>
              <a:t>As slow as ...</a:t>
            </a:r>
          </a:p>
          <a:p>
            <a:pPr algn="ctr"/>
            <a:endParaRPr lang="en-US" sz="3200" dirty="0">
              <a:solidFill>
                <a:srgbClr val="008000"/>
              </a:solidFill>
            </a:endParaRPr>
          </a:p>
          <a:p>
            <a:pPr algn="ctr"/>
            <a:endParaRPr lang="ru-RU" sz="3200" dirty="0">
              <a:solidFill>
                <a:srgbClr val="9900CC"/>
              </a:solidFill>
              <a:latin typeface="Arial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9372600" y="-579438"/>
            <a:ext cx="18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sz="3200">
              <a:solidFill>
                <a:srgbClr val="CC0000"/>
              </a:solidFill>
            </a:endParaRPr>
          </a:p>
        </p:txBody>
      </p:sp>
      <p:pic>
        <p:nvPicPr>
          <p:cNvPr id="32773" name="Picture 5" descr="4D820CD4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786446" y="5357826"/>
            <a:ext cx="1079897" cy="1095375"/>
          </a:xfrm>
          <a:prstGeom prst="rect">
            <a:avLst/>
          </a:prstGeom>
          <a:noFill/>
        </p:spPr>
      </p:pic>
      <p:pic>
        <p:nvPicPr>
          <p:cNvPr id="32774" name="Picture 6" descr="C1F00E0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214282" y="4643446"/>
            <a:ext cx="1674019" cy="1104900"/>
          </a:xfrm>
          <a:prstGeom prst="rect">
            <a:avLst/>
          </a:prstGeom>
          <a:noFill/>
        </p:spPr>
      </p:pic>
      <p:pic>
        <p:nvPicPr>
          <p:cNvPr id="32775" name="Picture 7" descr="8B0B5D60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1785918" y="1357298"/>
            <a:ext cx="1133475" cy="1085850"/>
          </a:xfrm>
          <a:prstGeom prst="rect">
            <a:avLst/>
          </a:prstGeom>
          <a:noFill/>
        </p:spPr>
      </p:pic>
      <p:pic>
        <p:nvPicPr>
          <p:cNvPr id="32776" name="Picture 8" descr="ED288A6E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7858148" y="2643182"/>
            <a:ext cx="1071563" cy="1027113"/>
          </a:xfrm>
          <a:prstGeom prst="rect">
            <a:avLst/>
          </a:prstGeom>
          <a:noFill/>
        </p:spPr>
      </p:pic>
      <p:pic>
        <p:nvPicPr>
          <p:cNvPr id="32777" name="Picture 9" descr="4BAC50AC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7715272" y="4572008"/>
            <a:ext cx="1133475" cy="1085850"/>
          </a:xfrm>
          <a:prstGeom prst="rect">
            <a:avLst/>
          </a:prstGeom>
          <a:noFill/>
        </p:spPr>
      </p:pic>
      <p:pic>
        <p:nvPicPr>
          <p:cNvPr id="32778" name="Picture 10" descr="F0589F58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 t="7162" b="7162"/>
          <a:stretch>
            <a:fillRect/>
          </a:stretch>
        </p:blipFill>
        <p:spPr bwMode="auto">
          <a:xfrm>
            <a:off x="285720" y="2786058"/>
            <a:ext cx="1184672" cy="1074738"/>
          </a:xfrm>
          <a:prstGeom prst="rect">
            <a:avLst/>
          </a:prstGeom>
          <a:noFill/>
        </p:spPr>
      </p:pic>
      <p:pic>
        <p:nvPicPr>
          <p:cNvPr id="32779" name="Picture 11" descr="FB78779A"/>
          <p:cNvPicPr>
            <a:picLocks noChangeAspect="1" noChangeArrowheads="1"/>
          </p:cNvPicPr>
          <p:nvPr/>
        </p:nvPicPr>
        <p:blipFill>
          <a:blip r:embed="rId9" cstate="print">
            <a:lum bright="10000"/>
          </a:blip>
          <a:srcRect/>
          <a:stretch>
            <a:fillRect/>
          </a:stretch>
        </p:blipFill>
        <p:spPr bwMode="auto">
          <a:xfrm>
            <a:off x="6357950" y="2857496"/>
            <a:ext cx="1114425" cy="1900238"/>
          </a:xfrm>
          <a:prstGeom prst="rect">
            <a:avLst/>
          </a:prstGeom>
          <a:noFill/>
        </p:spPr>
      </p:pic>
      <p:pic>
        <p:nvPicPr>
          <p:cNvPr id="32780" name="Picture 12" descr="4D4BB2B8"/>
          <p:cNvPicPr>
            <a:picLocks noChangeAspect="1" noChangeArrowheads="1"/>
          </p:cNvPicPr>
          <p:nvPr/>
        </p:nvPicPr>
        <p:blipFill>
          <a:blip r:embed="rId10" cstate="print">
            <a:lum bright="10000"/>
          </a:blip>
          <a:srcRect/>
          <a:stretch>
            <a:fillRect/>
          </a:stretch>
        </p:blipFill>
        <p:spPr bwMode="auto">
          <a:xfrm>
            <a:off x="2214546" y="3571876"/>
            <a:ext cx="1054894" cy="1139825"/>
          </a:xfrm>
          <a:prstGeom prst="rect">
            <a:avLst/>
          </a:prstGeom>
          <a:noFill/>
        </p:spPr>
      </p:pic>
      <p:pic>
        <p:nvPicPr>
          <p:cNvPr id="32781" name="Picture 13" descr="12AFC53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00232" y="5572140"/>
            <a:ext cx="1239441" cy="11033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108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32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27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5097760"/>
            <a:ext cx="7624936" cy="17526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endParaRPr lang="ru-RU" sz="28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Segoe Print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57209" y="1971644"/>
            <a:ext cx="6476453" cy="1175706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ru-RU" sz="4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Segoe Print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" y="404664"/>
            <a:ext cx="9144001" cy="29177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en-US" sz="5400" b="1" cap="none" spc="1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egoe Print" pitchFamily="2" charset="0"/>
              </a:rPr>
              <a:t>Crossword</a:t>
            </a:r>
            <a:endParaRPr lang="ru-RU" sz="5400" b="1" cap="none" spc="1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Segoe Print" pitchFamily="2" charset="0"/>
            </a:endParaRP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ru-RU" sz="5400" b="1" cap="none" spc="1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egoe Print" pitchFamily="2" charset="0"/>
              </a:rPr>
              <a:t>“</a:t>
            </a:r>
            <a:r>
              <a:rPr lang="en-US" sz="5400" b="1" spc="1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egoe Print" pitchFamily="2" charset="0"/>
              </a:rPr>
              <a:t>Do you know these 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en-US" sz="5400" b="1" cap="none" spc="1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egoe Print" pitchFamily="2" charset="0"/>
              </a:rPr>
              <a:t>animals</a:t>
            </a:r>
            <a:r>
              <a:rPr lang="ru-RU" sz="5400" b="1" cap="none" spc="1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Segoe Print" pitchFamily="2" charset="0"/>
              </a:rPr>
              <a:t>”</a:t>
            </a:r>
            <a:endParaRPr lang="ru-RU" sz="5400" b="1" cap="none" spc="1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074" name="Picture 2" descr="C:\Users\дом\Desktop\Открытый урок\панд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83" y="3147350"/>
            <a:ext cx="5263232" cy="344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8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Picture 20" descr="C:\Users\DELL\Desktop\40524997_panda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507" y="2018879"/>
            <a:ext cx="2611650" cy="342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DELL\Desktop\Новая папка\fly_pixel_studio_jolly_zoo_element23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1616868"/>
            <a:ext cx="3816424" cy="44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613604" y="1415120"/>
            <a:ext cx="1943161" cy="46474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9600" b="1" dirty="0" smtClean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?</a:t>
            </a:r>
            <a:endParaRPr lang="ru-RU" sz="29600" b="1" dirty="0">
              <a:ln w="900" cmpd="sng">
                <a:solidFill>
                  <a:srgbClr val="FFFF00">
                    <a:alpha val="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058" name="Picture 10" descr="C:\Users\DELL\Desktop\Новая папка\fly_pixel_studio_jolly_zoo_element1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2713" y="6021288"/>
            <a:ext cx="143734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DELL\Desktop\Новая папка\fly_pixel_studio_jolly_zoo_element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56591" y="5733256"/>
            <a:ext cx="10513168" cy="162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077905"/>
              </p:ext>
            </p:extLst>
          </p:nvPr>
        </p:nvGraphicFramePr>
        <p:xfrm>
          <a:off x="350399" y="2615138"/>
          <a:ext cx="5616625" cy="349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3325"/>
                <a:gridCol w="1123325"/>
                <a:gridCol w="1123325"/>
                <a:gridCol w="1123325"/>
                <a:gridCol w="1123325"/>
              </a:tblGrid>
              <a:tr h="582000"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049" name="Picture 1" descr="C:\Users\DELL\Desktop\Новая папка\fly_pixel_studio_jolly_zoo_element11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4555" y="0"/>
            <a:ext cx="1598600" cy="164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47372"/>
            <a:ext cx="5678157" cy="193899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6000" b="1" i="1" dirty="0" smtClean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itchFamily="82" charset="0"/>
              </a:rPr>
              <a:t>What is this </a:t>
            </a:r>
          </a:p>
          <a:p>
            <a:r>
              <a:rPr lang="en-US" sz="6000" b="1" i="1" dirty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itchFamily="82" charset="0"/>
              </a:rPr>
              <a:t> </a:t>
            </a:r>
            <a:r>
              <a:rPr lang="en-US" sz="6000" b="1" i="1" dirty="0" smtClean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itchFamily="82" charset="0"/>
              </a:rPr>
              <a:t>           animal?</a:t>
            </a:r>
            <a:endParaRPr lang="ru-RU" sz="6000" b="1" i="1" dirty="0">
              <a:ln w="900" cmpd="sng">
                <a:solidFill>
                  <a:srgbClr val="FFFF00">
                    <a:alpha val="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065" name="Picture 17" descr="C:\Users\DELL\Desktop\Новая папка\fly_pixel_studio_jolly_zoo_element10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2259" y="4756149"/>
            <a:ext cx="1517650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DELL\Desktop\Новая папка\fly_pixel_studio_jolly_zoo_element2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770" y="5439810"/>
            <a:ext cx="1119188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C:\Users\DELL\Desktop\Новая папка\fly_pixel_studio_jolly_zoo_element7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8996" y="5203371"/>
            <a:ext cx="1322387" cy="155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:\Users\DELL\Desktop\Новая папка\fly_pixel_studio_jolly_zoo_element12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9897" y="5292725"/>
            <a:ext cx="264001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C:\Users\DELL\Desktop\Новая папка\fly_pixel_studio_jolly_zoo_element59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7148" y="1429016"/>
            <a:ext cx="700895" cy="93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348321" y="6041971"/>
            <a:ext cx="2424022" cy="83099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lgerian" pitchFamily="82" charset="0"/>
              </a:rPr>
              <a:t>GUESS?</a:t>
            </a:r>
            <a:endParaRPr lang="ru-RU" sz="4800" b="1" cap="none" spc="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7324" y="2459996"/>
            <a:ext cx="595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P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65476" y="2458411"/>
            <a:ext cx="708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A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39078" y="2459996"/>
            <a:ext cx="601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N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39055" y="2458411"/>
            <a:ext cx="620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D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45365" y="2458411"/>
            <a:ext cx="708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A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348321" y="6041971"/>
            <a:ext cx="2511172" cy="83099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lgerian" pitchFamily="82" charset="0"/>
                <a:hlinkClick r:id="" action="ppaction://hlinkshowjump?jump=nextslide">
                  <a:snd r:embed="rId3" name="click.wav"/>
                </a:hlinkClick>
              </a:rPr>
              <a:t>NEXT</a:t>
            </a:r>
            <a:endParaRPr lang="ru-RU" sz="4800" b="1" cap="none" spc="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6" name="Picture 8" descr="C:\Users\DELL\Desktop\Новая папка\fly_pixel_studio_jolly_zoo_element34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89134">
            <a:off x="5131959" y="494653"/>
            <a:ext cx="2347044" cy="10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55988" y="744568"/>
            <a:ext cx="6019080" cy="5914993"/>
            <a:chOff x="55988" y="744568"/>
            <a:chExt cx="6019080" cy="5914993"/>
          </a:xfrm>
        </p:grpSpPr>
        <p:pic>
          <p:nvPicPr>
            <p:cNvPr id="2071" name="Picture 23" descr="C:\Users\DELL\Desktop\fly_pixel_studio_jolly_zoo_paper7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88" y="744568"/>
              <a:ext cx="6011327" cy="5377753"/>
            </a:xfrm>
            <a:prstGeom prst="rect">
              <a:avLst/>
            </a:prstGeom>
            <a:noFill/>
            <a:effectLst>
              <a:innerShdw blurRad="457200" dir="9600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63741" y="1273471"/>
              <a:ext cx="6011327" cy="53860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en-US" sz="3200" b="1" cap="none" spc="0" dirty="0" smtClean="0">
                  <a:ln>
                    <a:solidFill>
                      <a:srgbClr val="FFFF00"/>
                    </a:solidFill>
                  </a:ln>
                  <a:solidFill>
                    <a:srgbClr val="FF0000"/>
                  </a:solidFill>
                  <a:effectLst/>
                  <a:latin typeface="Showcard Gothic" pitchFamily="82" charset="0"/>
                </a:rPr>
                <a:t> panda</a:t>
              </a:r>
              <a:br>
                <a:rPr lang="en-US" sz="3200" b="1" cap="none" spc="0" dirty="0" smtClean="0">
                  <a:ln>
                    <a:solidFill>
                      <a:srgbClr val="FFFF00"/>
                    </a:solidFill>
                  </a:ln>
                  <a:solidFill>
                    <a:srgbClr val="FF0000"/>
                  </a:solidFill>
                  <a:effectLst/>
                  <a:latin typeface="Showcard Gothic" pitchFamily="82" charset="0"/>
                </a:rPr>
              </a:br>
              <a:r>
                <a:rPr lang="en-US" sz="2400" cap="none" spc="0" dirty="0" smtClean="0">
                  <a:ln>
                    <a:solidFill>
                      <a:srgbClr val="FFFF00"/>
                    </a:solidFill>
                  </a:ln>
                  <a:solidFill>
                    <a:srgbClr val="FF0000"/>
                  </a:solidFill>
                  <a:effectLst/>
                  <a:latin typeface="Showcard Gothic" pitchFamily="82" charset="0"/>
                </a:rPr>
                <a:t/>
              </a:r>
              <a:br>
                <a:rPr lang="en-US" sz="2400" cap="none" spc="0" dirty="0" smtClean="0">
                  <a:ln>
                    <a:solidFill>
                      <a:srgbClr val="FFFF00"/>
                    </a:solidFill>
                  </a:ln>
                  <a:solidFill>
                    <a:srgbClr val="FF0000"/>
                  </a:solidFill>
                  <a:effectLst/>
                  <a:latin typeface="Showcard Gothic" pitchFamily="82" charset="0"/>
                </a:rPr>
              </a:br>
              <a:r>
                <a:rPr lang="en-US" sz="3200" b="1" cap="none" spc="0" dirty="0" smtClean="0">
                  <a:effectLst/>
                </a:rPr>
                <a:t>The giant panda is a large black and white wild animal. It is a national treasure in China. Some pandas are much smaller and look rather like a large cat with a bushy tail and a pointed nose. The Chinese call their beloved pandas "large bear-cats.“			 </a:t>
              </a:r>
            </a:p>
            <a:p>
              <a:pPr algn="ctr"/>
              <a:r>
                <a:rPr lang="en-US" sz="3200" b="1" cap="none" spc="0" dirty="0" smtClean="0">
                  <a:effectLst/>
                </a:rPr>
                <a:t>.</a:t>
              </a:r>
              <a:endParaRPr lang="ru-RU" sz="3200" b="1" cap="none" spc="0" dirty="0">
                <a:effectLst/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0" y="6041970"/>
            <a:ext cx="755576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low Solid Italic" pitchFamily="82" charset="0"/>
                <a:ea typeface="Adobe Gothic Std B" pitchFamily="34" charset="-128"/>
                <a:cs typeface="Estrangelo Edessa" pitchFamily="66" charset="0"/>
              </a:rPr>
              <a:t>i</a:t>
            </a:r>
            <a:endParaRPr lang="ru-RU" sz="4800" b="1" spc="50" dirty="0">
              <a:ln w="11430">
                <a:solidFill>
                  <a:srgbClr val="FFFF00"/>
                </a:solidFill>
              </a:ln>
              <a:solidFill>
                <a:srgbClr val="7030A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arlow Solid Italic" pitchFamily="82" charset="0"/>
              <a:ea typeface="Adobe Gothic Std B" pitchFamily="34" charset="-128"/>
              <a:cs typeface="Estrangelo Edessa" pitchFamily="66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480602" y="721130"/>
            <a:ext cx="6223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X</a:t>
            </a:r>
            <a:endParaRPr lang="ru-RU" sz="4000" b="1" cap="none" spc="5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262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  <p:sndAc>
          <p:stSnd>
            <p:snd r:embed="rId2" name="chimes.wav"/>
          </p:stSnd>
        </p:sndAc>
      </p:transition>
    </mc:Choice>
    <mc:Fallback xmlns="">
      <p:transition spd="slow" advClick="0">
        <p:fade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2" grpId="0"/>
      <p:bldP spid="13" grpId="0"/>
      <p:bldP spid="14" grpId="0"/>
      <p:bldP spid="15" grpId="0"/>
      <p:bldP spid="16" grpId="0"/>
      <p:bldP spid="38" grpId="0" animBg="1"/>
      <p:bldP spid="17" grpId="0" animBg="1"/>
      <p:bldP spid="20" grpId="0"/>
      <p:bldP spid="2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LL\Desktop\2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984" y="2074509"/>
            <a:ext cx="2533650" cy="336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DELL\Desktop\Новая папка\fly_pixel_studio_jolly_zoo_element23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1616868"/>
            <a:ext cx="3816424" cy="44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613604" y="1415120"/>
            <a:ext cx="1943161" cy="46474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9600" b="1" dirty="0" smtClean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?</a:t>
            </a:r>
            <a:endParaRPr lang="ru-RU" sz="29600" b="1" dirty="0">
              <a:ln w="900" cmpd="sng">
                <a:solidFill>
                  <a:srgbClr val="FFFF00">
                    <a:alpha val="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058" name="Picture 10" descr="C:\Users\DELL\Desktop\Новая папка\fly_pixel_studio_jolly_zoo_element1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2713" y="6021288"/>
            <a:ext cx="143734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DELL\Desktop\Новая папка\fly_pixel_studio_jolly_zoo_element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56591" y="5733256"/>
            <a:ext cx="10513168" cy="162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327698"/>
              </p:ext>
            </p:extLst>
          </p:nvPr>
        </p:nvGraphicFramePr>
        <p:xfrm>
          <a:off x="350399" y="2615138"/>
          <a:ext cx="5616625" cy="349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3325"/>
                <a:gridCol w="1123325"/>
                <a:gridCol w="1123325"/>
                <a:gridCol w="1123325"/>
                <a:gridCol w="1123325"/>
              </a:tblGrid>
              <a:tr h="582000"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049" name="Picture 1" descr="C:\Users\DELL\Desktop\Новая папка\fly_pixel_studio_jolly_zoo_element11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4555" y="0"/>
            <a:ext cx="1598600" cy="164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DELL\Desktop\Новая папка\fly_pixel_studio_jolly_zoo_element34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89134">
            <a:off x="5131959" y="494653"/>
            <a:ext cx="2347044" cy="10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47372"/>
            <a:ext cx="5678157" cy="193899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6000" b="1" i="1" dirty="0" smtClean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itchFamily="82" charset="0"/>
              </a:rPr>
              <a:t>What is this </a:t>
            </a:r>
          </a:p>
          <a:p>
            <a:r>
              <a:rPr lang="en-US" sz="6000" b="1" i="1" dirty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itchFamily="82" charset="0"/>
              </a:rPr>
              <a:t> </a:t>
            </a:r>
            <a:r>
              <a:rPr lang="en-US" sz="6000" b="1" i="1" dirty="0" smtClean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itchFamily="82" charset="0"/>
              </a:rPr>
              <a:t>           animal?</a:t>
            </a:r>
            <a:endParaRPr lang="ru-RU" sz="6000" b="1" i="1" dirty="0">
              <a:ln w="900" cmpd="sng">
                <a:solidFill>
                  <a:srgbClr val="FFFF00">
                    <a:alpha val="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065" name="Picture 17" descr="C:\Users\DELL\Desktop\Новая папка\fly_pixel_studio_jolly_zoo_element10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2259" y="4756149"/>
            <a:ext cx="1517650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DELL\Desktop\Новая папка\fly_pixel_studio_jolly_zoo_element2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770" y="5439810"/>
            <a:ext cx="1119188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C:\Users\DELL\Desktop\Новая папка\fly_pixel_studio_jolly_zoo_element7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8996" y="5203371"/>
            <a:ext cx="1322387" cy="155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:\Users\DELL\Desktop\Новая папка\fly_pixel_studio_jolly_zoo_element12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9897" y="5292725"/>
            <a:ext cx="264001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C:\Users\DELL\Desktop\Новая папка\fly_pixel_studio_jolly_zoo_element59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7148" y="1429016"/>
            <a:ext cx="700895" cy="93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348321" y="6041971"/>
            <a:ext cx="2424022" cy="83099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lgerian" pitchFamily="82" charset="0"/>
              </a:rPr>
              <a:t>GUESS?</a:t>
            </a:r>
            <a:endParaRPr lang="ru-RU" sz="4800" b="1" cap="none" spc="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7324" y="2459996"/>
            <a:ext cx="595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P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65476" y="2458411"/>
            <a:ext cx="708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A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39078" y="2459996"/>
            <a:ext cx="601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N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39055" y="2458411"/>
            <a:ext cx="620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D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45365" y="2458411"/>
            <a:ext cx="708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A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348321" y="6041971"/>
            <a:ext cx="2511172" cy="83099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lgerian" pitchFamily="82" charset="0"/>
                <a:hlinkClick r:id="" action="ppaction://hlinkshowjump?jump=nextslide"/>
              </a:rPr>
              <a:t>NEXT</a:t>
            </a:r>
            <a:endParaRPr lang="ru-RU" sz="4800" b="1" cap="none" spc="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2272" y="3023173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S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65476" y="3029594"/>
            <a:ext cx="601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N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85377" y="3023173"/>
            <a:ext cx="708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A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22224" y="3029594"/>
            <a:ext cx="6543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K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66242" y="3023173"/>
            <a:ext cx="615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Algerian" pitchFamily="82" charset="0"/>
              </a:rPr>
              <a:t>E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38014" y="601111"/>
            <a:ext cx="6011327" cy="6181560"/>
            <a:chOff x="63741" y="601111"/>
            <a:chExt cx="6011327" cy="6181560"/>
          </a:xfrm>
        </p:grpSpPr>
        <p:pic>
          <p:nvPicPr>
            <p:cNvPr id="29" name="Picture 23" descr="C:\Users\DELL\Desktop\fly_pixel_studio_jolly_zoo_paper7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41" y="601111"/>
              <a:ext cx="6011327" cy="5835675"/>
            </a:xfrm>
            <a:prstGeom prst="rect">
              <a:avLst/>
            </a:prstGeom>
            <a:noFill/>
            <a:effectLst>
              <a:innerShdw blurRad="457200" dir="9600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Прямоугольник 29"/>
            <p:cNvSpPr/>
            <p:nvPr/>
          </p:nvSpPr>
          <p:spPr>
            <a:xfrm>
              <a:off x="63741" y="1273471"/>
              <a:ext cx="6011327" cy="550920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en-US" sz="3200" b="1" dirty="0" smtClean="0">
                  <a:ln>
                    <a:solidFill>
                      <a:srgbClr val="FFFF00"/>
                    </a:solidFill>
                  </a:ln>
                  <a:solidFill>
                    <a:srgbClr val="FF0000"/>
                  </a:solidFill>
                  <a:latin typeface="Showcard Gothic" pitchFamily="82" charset="0"/>
                </a:rPr>
                <a:t>SNAKE</a:t>
              </a:r>
              <a:endParaRPr lang="en-US" sz="3200" b="1" cap="none" spc="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latin typeface="Showcard Gothic" pitchFamily="82" charset="0"/>
              </a:endParaRPr>
            </a:p>
            <a:p>
              <a:pPr algn="just"/>
              <a: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 snake is a  crawling animal</a:t>
              </a:r>
              <a:r>
                <a:rPr lang="en-US" sz="3200" b="1" cap="none" spc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with a long body and no legs. 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Living snakes are found on every continent except Antarctica and on most </a:t>
              </a:r>
              <a: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islands</a:t>
              </a:r>
              <a:r>
                <a:rPr lang="ru-RU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r>
                <a:rPr lang="en-US" sz="3200" b="1" cap="none" spc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Some snakes are dangerous because they have a poisonous bite. Poison can </a:t>
              </a:r>
              <a: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cause 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painful injury or </a:t>
              </a:r>
              <a: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even death 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 </a:t>
              </a:r>
              <a:r>
                <a:rPr lang="ru-RU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	</a:t>
              </a:r>
              <a: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humans</a:t>
              </a:r>
              <a:r>
                <a:rPr lang="en-US" sz="3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r>
                <a:rPr lang="ru-RU" sz="3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								</a:t>
              </a:r>
              <a:r>
                <a:rPr lang="en-US" sz="3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ru-RU" sz="3200" cap="none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-31852" y="6021288"/>
            <a:ext cx="71542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low Solid Italic" pitchFamily="82" charset="0"/>
                <a:ea typeface="Adobe Gothic Std B" pitchFamily="34" charset="-128"/>
                <a:cs typeface="Estrangelo Edessa" pitchFamily="66" charset="0"/>
              </a:rPr>
              <a:t>i</a:t>
            </a:r>
            <a:endParaRPr lang="ru-RU" sz="4800" b="1" spc="50" dirty="0">
              <a:ln w="11430">
                <a:solidFill>
                  <a:srgbClr val="FFFF00"/>
                </a:solidFill>
              </a:ln>
              <a:solidFill>
                <a:srgbClr val="7030A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arlow Solid Italic" pitchFamily="82" charset="0"/>
              <a:ea typeface="Adobe Gothic Std B" pitchFamily="34" charset="-128"/>
              <a:cs typeface="Estrangelo Edessa" pitchFamily="66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480602" y="721130"/>
            <a:ext cx="6223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X</a:t>
            </a:r>
            <a:endParaRPr lang="ru-RU" sz="4000" b="1" cap="none" spc="5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6713572" y="7362009"/>
            <a:ext cx="257258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 the Western </a:t>
            </a:r>
            <a:r>
              <a:rPr lang="en-US" dirty="0" err="1" smtClean="0"/>
              <a:t>worldl</a:t>
            </a:r>
            <a:r>
              <a:rPr lang="en-US" dirty="0" smtClean="0"/>
              <a:t> </a:t>
            </a:r>
            <a:r>
              <a:rPr lang="en-US" dirty="0"/>
              <a:t>species. They require minimal space, as most common species do not exceed five feet in length. Pet snakes can be fed relatively infrequently, usually once every 5–14 days. Certain snakes have a lifespan of more than 40 years if given proper care.</a:t>
            </a:r>
          </a:p>
          <a:p>
            <a:r>
              <a:rPr lang="en-US" b="1" dirty="0"/>
              <a:t>Symbolism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518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  <p:sndAc>
          <p:stSnd>
            <p:snd r:embed="rId2" name="chimes.wav"/>
          </p:stSnd>
        </p:sndAc>
      </p:transition>
    </mc:Choice>
    <mc:Fallback xmlns="">
      <p:transition spd="slow" advClick="0">
        <p:fade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38" grpId="0" animBg="1"/>
      <p:bldP spid="2" grpId="0"/>
      <p:bldP spid="3" grpId="0"/>
      <p:bldP spid="4" grpId="0"/>
      <p:bldP spid="6" grpId="0"/>
      <p:bldP spid="9" grpId="0"/>
      <p:bldP spid="32" grpId="0" animBg="1"/>
      <p:bldP spid="33" grpId="0"/>
      <p:bldP spid="3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DELL\Desktop\sea-otter_60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3326" y="2046628"/>
            <a:ext cx="2616167" cy="339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DELL\Desktop\Новая папка\fly_pixel_studio_jolly_zoo_element23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1616868"/>
            <a:ext cx="3816424" cy="44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613604" y="1415120"/>
            <a:ext cx="1943161" cy="46474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9600" b="1" dirty="0" smtClean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?</a:t>
            </a:r>
            <a:endParaRPr lang="ru-RU" sz="29600" b="1" dirty="0">
              <a:ln w="900" cmpd="sng">
                <a:solidFill>
                  <a:srgbClr val="FFFF00">
                    <a:alpha val="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058" name="Picture 10" descr="C:\Users\DELL\Desktop\Новая папка\fly_pixel_studio_jolly_zoo_element1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2713" y="6021288"/>
            <a:ext cx="143734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DELL\Desktop\Новая папка\fly_pixel_studio_jolly_zoo_element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56591" y="5733256"/>
            <a:ext cx="10513168" cy="162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891282"/>
              </p:ext>
            </p:extLst>
          </p:nvPr>
        </p:nvGraphicFramePr>
        <p:xfrm>
          <a:off x="350399" y="2615138"/>
          <a:ext cx="5616625" cy="349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3325"/>
                <a:gridCol w="1123325"/>
                <a:gridCol w="1123325"/>
                <a:gridCol w="1123325"/>
                <a:gridCol w="1123325"/>
              </a:tblGrid>
              <a:tr h="582000"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049" name="Picture 1" descr="C:\Users\DELL\Desktop\Новая папка\fly_pixel_studio_jolly_zoo_element11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4555" y="0"/>
            <a:ext cx="1598600" cy="164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DELL\Desktop\Новая папка\fly_pixel_studio_jolly_zoo_element34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89134">
            <a:off x="5131959" y="494653"/>
            <a:ext cx="2347044" cy="10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47372"/>
            <a:ext cx="5678157" cy="193899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6000" b="1" i="1" dirty="0" smtClean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itchFamily="82" charset="0"/>
              </a:rPr>
              <a:t>What is this </a:t>
            </a:r>
          </a:p>
          <a:p>
            <a:r>
              <a:rPr lang="en-US" sz="6000" b="1" i="1" dirty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itchFamily="82" charset="0"/>
              </a:rPr>
              <a:t> </a:t>
            </a:r>
            <a:r>
              <a:rPr lang="en-US" sz="6000" b="1" i="1" dirty="0" smtClean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itchFamily="82" charset="0"/>
              </a:rPr>
              <a:t>           animal?</a:t>
            </a:r>
            <a:endParaRPr lang="ru-RU" sz="6000" b="1" i="1" dirty="0">
              <a:ln w="900" cmpd="sng">
                <a:solidFill>
                  <a:srgbClr val="FFFF00">
                    <a:alpha val="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065" name="Picture 17" descr="C:\Users\DELL\Desktop\Новая папка\fly_pixel_studio_jolly_zoo_element10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2259" y="4756149"/>
            <a:ext cx="1517650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DELL\Desktop\Новая папка\fly_pixel_studio_jolly_zoo_element2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770" y="5439810"/>
            <a:ext cx="1119188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C:\Users\DELL\Desktop\Новая папка\fly_pixel_studio_jolly_zoo_element7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8996" y="5203371"/>
            <a:ext cx="1322387" cy="155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:\Users\DELL\Desktop\Новая папка\fly_pixel_studio_jolly_zoo_element12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9897" y="5292725"/>
            <a:ext cx="264001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C:\Users\DELL\Desktop\Новая папка\fly_pixel_studio_jolly_zoo_element59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7148" y="1429016"/>
            <a:ext cx="700895" cy="93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348321" y="6041971"/>
            <a:ext cx="2424022" cy="83099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lgerian" pitchFamily="82" charset="0"/>
              </a:rPr>
              <a:t>GUESS?</a:t>
            </a:r>
            <a:endParaRPr lang="ru-RU" sz="4800" b="1" cap="none" spc="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7324" y="2459996"/>
            <a:ext cx="595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P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65476" y="2458411"/>
            <a:ext cx="708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A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39078" y="2459996"/>
            <a:ext cx="601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N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39055" y="2458411"/>
            <a:ext cx="620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D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45365" y="2458411"/>
            <a:ext cx="708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A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348321" y="6041971"/>
            <a:ext cx="2511172" cy="83099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lgerian" pitchFamily="82" charset="0"/>
                <a:hlinkClick r:id="" action="ppaction://hlinkshowjump?jump=nextslide"/>
              </a:rPr>
              <a:t>NEXT</a:t>
            </a:r>
            <a:endParaRPr lang="ru-RU" sz="4800" b="1" cap="none" spc="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2973" y="3036305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S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02720" y="3039124"/>
            <a:ext cx="601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N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85377" y="3023173"/>
            <a:ext cx="708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A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22224" y="3029594"/>
            <a:ext cx="6543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K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66242" y="3023173"/>
            <a:ext cx="615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Algerian" pitchFamily="82" charset="0"/>
              </a:rPr>
              <a:t>E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6103" y="3617816"/>
            <a:ext cx="61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O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18750" y="3617816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T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37951" y="3620521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T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43865" y="3617816"/>
            <a:ext cx="615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E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56624" y="3609766"/>
            <a:ext cx="625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R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209922" y="549562"/>
            <a:ext cx="6056060" cy="5596652"/>
            <a:chOff x="46910" y="684793"/>
            <a:chExt cx="6056060" cy="5377753"/>
          </a:xfrm>
        </p:grpSpPr>
        <p:pic>
          <p:nvPicPr>
            <p:cNvPr id="36" name="Picture 23" descr="C:\Users\DELL\Desktop\fly_pixel_studio_jolly_zoo_paper7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43" y="684793"/>
              <a:ext cx="6011327" cy="5377753"/>
            </a:xfrm>
            <a:prstGeom prst="rect">
              <a:avLst/>
            </a:prstGeom>
            <a:noFill/>
            <a:effectLst>
              <a:innerShdw blurRad="457200" dir="9600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Прямоугольник 36"/>
            <p:cNvSpPr/>
            <p:nvPr/>
          </p:nvSpPr>
          <p:spPr>
            <a:xfrm>
              <a:off x="46910" y="1129344"/>
              <a:ext cx="6011327" cy="48796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en-US" sz="2400" b="1" dirty="0" smtClean="0">
                  <a:ln>
                    <a:solidFill>
                      <a:srgbClr val="FFFF00"/>
                    </a:solidFill>
                  </a:ln>
                  <a:solidFill>
                    <a:srgbClr val="FF0000"/>
                  </a:solidFill>
                  <a:latin typeface="Showcard Gothic" pitchFamily="82" charset="0"/>
                </a:rPr>
                <a:t> OTTER</a:t>
              </a:r>
            </a:p>
            <a:p>
              <a:pPr algn="just"/>
              <a:r>
                <a:rPr lang="en-US" sz="3000" b="1" cap="none" spc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 otter is  a furry web-footed  swimming animal.</a:t>
              </a:r>
              <a:r>
                <a:rPr lang="en-US" sz="3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River otters eat a variety of fish and shellfish, as well as small land mammals </a:t>
              </a:r>
              <a:r>
                <a:rPr lang="en-US" sz="3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and birds.</a:t>
              </a:r>
              <a:r>
                <a:rPr lang="en-US" sz="3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Sea </a:t>
              </a:r>
              <a:r>
                <a:rPr lang="en-US" sz="3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otters eat </a:t>
              </a:r>
              <a:r>
                <a:rPr lang="en-US" sz="3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shellfish, clams and sea urchins.</a:t>
              </a:r>
              <a:r>
                <a:rPr lang="ru-RU" sz="3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	</a:t>
              </a:r>
              <a:r>
                <a:rPr lang="en-US" sz="3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just"/>
              <a:r>
                <a:rPr lang="en-US" sz="3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000" b="1" cap="none" spc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Sea otter's life is occupied with the cleaning and taking care of its fur. If the fur is damaged otter may die from cold </a:t>
              </a:r>
              <a:r>
                <a:rPr lang="en-US" sz="3000" b="1" cap="none" spc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and exposure.</a:t>
              </a:r>
              <a:endParaRPr lang="ru-RU" sz="3000" b="1" cap="none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9" name="Прямоугольник 38"/>
          <p:cNvSpPr/>
          <p:nvPr/>
        </p:nvSpPr>
        <p:spPr>
          <a:xfrm>
            <a:off x="0" y="6132713"/>
            <a:ext cx="625073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low Solid Italic" pitchFamily="82" charset="0"/>
                <a:ea typeface="Adobe Gothic Std B" pitchFamily="34" charset="-128"/>
                <a:cs typeface="Estrangelo Edessa" pitchFamily="66" charset="0"/>
              </a:rPr>
              <a:t>i</a:t>
            </a:r>
            <a:endParaRPr lang="ru-RU" sz="4800" b="1" spc="50" dirty="0">
              <a:ln w="11430">
                <a:solidFill>
                  <a:srgbClr val="FFFF00"/>
                </a:solidFill>
              </a:ln>
              <a:solidFill>
                <a:srgbClr val="7030A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arlow Solid Italic" pitchFamily="82" charset="0"/>
              <a:ea typeface="Adobe Gothic Std B" pitchFamily="34" charset="-128"/>
              <a:cs typeface="Estrangelo Edessa" pitchFamily="66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480602" y="721130"/>
            <a:ext cx="6223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X</a:t>
            </a:r>
            <a:endParaRPr lang="ru-RU" sz="4000" b="1" cap="none" spc="5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644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  <p:sndAc>
          <p:stSnd>
            <p:snd r:embed="rId2" name="chimes.wav"/>
          </p:stSnd>
        </p:sndAc>
      </p:transition>
    </mc:Choice>
    <mc:Fallback xmlns="">
      <p:transition spd="slow" advClick="0">
        <p:fade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38" grpId="0" animBg="1"/>
      <p:bldP spid="11" grpId="0"/>
      <p:bldP spid="17" grpId="0"/>
      <p:bldP spid="18" grpId="0"/>
      <p:bldP spid="19" grpId="0"/>
      <p:bldP spid="20" grpId="0"/>
      <p:bldP spid="39" grpId="0" animBg="1"/>
      <p:bldP spid="40" grpId="0"/>
      <p:bldP spid="4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DELL\Desktop\000bggrk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6536" y="2027138"/>
            <a:ext cx="2657298" cy="343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DELL\Desktop\Новая папка\fly_pixel_studio_jolly_zoo_element23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1616868"/>
            <a:ext cx="3816424" cy="44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613604" y="1415120"/>
            <a:ext cx="1943161" cy="46474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9600" b="1" dirty="0" smtClean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?</a:t>
            </a:r>
            <a:endParaRPr lang="ru-RU" sz="29600" b="1" dirty="0">
              <a:ln w="900" cmpd="sng">
                <a:solidFill>
                  <a:srgbClr val="FFFF00">
                    <a:alpha val="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058" name="Picture 10" descr="C:\Users\DELL\Desktop\Новая папка\fly_pixel_studio_jolly_zoo_element1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2713" y="6021288"/>
            <a:ext cx="143734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DELL\Desktop\Новая папка\fly_pixel_studio_jolly_zoo_element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56591" y="5733256"/>
            <a:ext cx="10513168" cy="162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256177"/>
              </p:ext>
            </p:extLst>
          </p:nvPr>
        </p:nvGraphicFramePr>
        <p:xfrm>
          <a:off x="350399" y="2615138"/>
          <a:ext cx="5616625" cy="349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3325"/>
                <a:gridCol w="1123325"/>
                <a:gridCol w="1123325"/>
                <a:gridCol w="1123325"/>
                <a:gridCol w="1123325"/>
              </a:tblGrid>
              <a:tr h="582000"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049" name="Picture 1" descr="C:\Users\DELL\Desktop\Новая папка\fly_pixel_studio_jolly_zoo_element11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4555" y="0"/>
            <a:ext cx="1598600" cy="164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DELL\Desktop\Новая папка\fly_pixel_studio_jolly_zoo_element34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89134">
            <a:off x="5131959" y="494653"/>
            <a:ext cx="2347044" cy="10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47372"/>
            <a:ext cx="5678157" cy="193899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6000" b="1" i="1" dirty="0" smtClean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itchFamily="82" charset="0"/>
              </a:rPr>
              <a:t>What is this </a:t>
            </a:r>
          </a:p>
          <a:p>
            <a:r>
              <a:rPr lang="en-US" sz="6000" b="1" i="1" dirty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itchFamily="82" charset="0"/>
              </a:rPr>
              <a:t> </a:t>
            </a:r>
            <a:r>
              <a:rPr lang="en-US" sz="6000" b="1" i="1" dirty="0" smtClean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itchFamily="82" charset="0"/>
              </a:rPr>
              <a:t>           animal?</a:t>
            </a:r>
            <a:endParaRPr lang="ru-RU" sz="6000" b="1" i="1" dirty="0">
              <a:ln w="900" cmpd="sng">
                <a:solidFill>
                  <a:srgbClr val="FFFF00">
                    <a:alpha val="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065" name="Picture 17" descr="C:\Users\DELL\Desktop\Новая папка\fly_pixel_studio_jolly_zoo_element10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2259" y="4756149"/>
            <a:ext cx="1517650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DELL\Desktop\Новая папка\fly_pixel_studio_jolly_zoo_element2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770" y="5439810"/>
            <a:ext cx="1119188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C:\Users\DELL\Desktop\Новая папка\fly_pixel_studio_jolly_zoo_element7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8996" y="5203371"/>
            <a:ext cx="1322387" cy="155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:\Users\DELL\Desktop\Новая папка\fly_pixel_studio_jolly_zoo_element12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9897" y="5292725"/>
            <a:ext cx="264001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C:\Users\DELL\Desktop\Новая папка\fly_pixel_studio_jolly_zoo_element59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7148" y="1429016"/>
            <a:ext cx="700895" cy="93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348321" y="6041971"/>
            <a:ext cx="2424022" cy="83099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lgerian" pitchFamily="82" charset="0"/>
              </a:rPr>
              <a:t>GUESS?</a:t>
            </a:r>
            <a:endParaRPr lang="ru-RU" sz="4800" b="1" cap="none" spc="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8237" y="2459996"/>
            <a:ext cx="595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P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65476" y="2458411"/>
            <a:ext cx="708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A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39078" y="2459996"/>
            <a:ext cx="601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N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39055" y="2458411"/>
            <a:ext cx="620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D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45365" y="2458411"/>
            <a:ext cx="708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A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348321" y="6041971"/>
            <a:ext cx="2511172" cy="83099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lgerian" pitchFamily="82" charset="0"/>
                <a:hlinkClick r:id="" action="ppaction://hlinkshowjump?jump=nextslide"/>
              </a:rPr>
              <a:t>NEXT</a:t>
            </a:r>
            <a:endParaRPr lang="ru-RU" sz="4800" b="1" cap="none" spc="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2973" y="3036305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S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02720" y="3039124"/>
            <a:ext cx="601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N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85377" y="3023173"/>
            <a:ext cx="708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A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22224" y="3029594"/>
            <a:ext cx="6543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K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66242" y="3023173"/>
            <a:ext cx="615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Algerian" pitchFamily="82" charset="0"/>
              </a:rPr>
              <a:t>E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6103" y="3617816"/>
            <a:ext cx="61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O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18750" y="3617816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T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37951" y="3620521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T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43865" y="3617816"/>
            <a:ext cx="615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E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56624" y="3609766"/>
            <a:ext cx="625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R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14026" y="4199236"/>
            <a:ext cx="6912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M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665476" y="4191142"/>
            <a:ext cx="61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O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834270" y="4191142"/>
            <a:ext cx="6062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U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953696" y="4191142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Algerian" pitchFamily="82" charset="0"/>
              </a:rPr>
              <a:t>S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025777" y="4199236"/>
            <a:ext cx="615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E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46910" y="744568"/>
            <a:ext cx="6020405" cy="5463089"/>
            <a:chOff x="46910" y="744568"/>
            <a:chExt cx="6020405" cy="5463089"/>
          </a:xfrm>
        </p:grpSpPr>
        <p:pic>
          <p:nvPicPr>
            <p:cNvPr id="41" name="Picture 23" descr="C:\Users\DELL\Desktop\fly_pixel_studio_jolly_zoo_paper7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88" y="744568"/>
              <a:ext cx="6011327" cy="5377753"/>
            </a:xfrm>
            <a:prstGeom prst="rect">
              <a:avLst/>
            </a:prstGeom>
            <a:noFill/>
            <a:effectLst>
              <a:innerShdw blurRad="457200" dir="9600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Прямоугольник 41"/>
            <p:cNvSpPr/>
            <p:nvPr/>
          </p:nvSpPr>
          <p:spPr>
            <a:xfrm>
              <a:off x="46910" y="1129344"/>
              <a:ext cx="6011327" cy="507831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en-US" sz="2400" b="1" dirty="0" smtClean="0">
                  <a:ln>
                    <a:solidFill>
                      <a:srgbClr val="FFFF00"/>
                    </a:solidFill>
                  </a:ln>
                  <a:solidFill>
                    <a:srgbClr val="FF0000"/>
                  </a:solidFill>
                  <a:latin typeface="Showcard Gothic" pitchFamily="82" charset="0"/>
                </a:rPr>
                <a:t>The  perfect  pocket  pet</a:t>
              </a:r>
            </a:p>
            <a:p>
              <a:pPr algn="just"/>
              <a:r>
                <a:rPr lang="en-US" sz="2000" b="1" cap="none" spc="0" dirty="0" smtClean="0">
                  <a:effectLst/>
                </a:rPr>
                <a:t> </a:t>
              </a:r>
              <a:r>
                <a:rPr lang="en-US" sz="3000" b="1" cap="none" spc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mouse is a small rodent that is found in all corners of the globe, even in Antarctica.</a:t>
              </a:r>
            </a:p>
            <a:p>
              <a:pPr algn="just"/>
              <a:r>
                <a:rPr lang="en-US" sz="3000" b="1" cap="none" spc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Many people today like to keep the mouse as pets because of the small size and quiet temperament of the mouse. The mouse is also used a lot in scientific research though the mouse is not an easy animal to examine</a:t>
              </a:r>
              <a:r>
                <a:rPr lang="en-US" sz="3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 				</a:t>
              </a:r>
              <a:endParaRPr lang="ru-RU" sz="3000" b="1" cap="none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3" name="Прямоугольник 42"/>
          <p:cNvSpPr/>
          <p:nvPr/>
        </p:nvSpPr>
        <p:spPr>
          <a:xfrm>
            <a:off x="-34306" y="6027003"/>
            <a:ext cx="642543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low Solid Italic" pitchFamily="82" charset="0"/>
                <a:ea typeface="Adobe Gothic Std B" pitchFamily="34" charset="-128"/>
                <a:cs typeface="Estrangelo Edessa" pitchFamily="66" charset="0"/>
              </a:rPr>
              <a:t>i</a:t>
            </a:r>
            <a:endParaRPr lang="ru-RU" sz="4800" b="1" spc="50" dirty="0">
              <a:ln w="11430">
                <a:solidFill>
                  <a:srgbClr val="FFFF00"/>
                </a:solidFill>
              </a:ln>
              <a:solidFill>
                <a:srgbClr val="7030A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arlow Solid Italic" pitchFamily="82" charset="0"/>
              <a:ea typeface="Adobe Gothic Std B" pitchFamily="34" charset="-128"/>
              <a:cs typeface="Estrangelo Edessa" pitchFamily="66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480602" y="721130"/>
            <a:ext cx="6223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X</a:t>
            </a:r>
            <a:endParaRPr lang="ru-RU" sz="4000" b="1" cap="none" spc="5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686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  <p:sndAc>
          <p:stSnd>
            <p:snd r:embed="rId2" name="chimes.wav"/>
          </p:stSnd>
        </p:sndAc>
      </p:transition>
    </mc:Choice>
    <mc:Fallback xmlns="">
      <p:transition spd="slow" advClick="0">
        <p:fade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38" grpId="0" animBg="1"/>
      <p:bldP spid="21" grpId="0"/>
      <p:bldP spid="22" grpId="0"/>
      <p:bldP spid="23" grpId="0"/>
      <p:bldP spid="24" grpId="0"/>
      <p:bldP spid="25" grpId="0"/>
      <p:bldP spid="43" grpId="0" animBg="1"/>
      <p:bldP spid="44" grpId="0"/>
      <p:bldP spid="4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LL\Desktop\horse-by-duri-son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5481" y="2094686"/>
            <a:ext cx="2426578" cy="328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DELL\Desktop\Новая папка\fly_pixel_studio_jolly_zoo_element23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1616868"/>
            <a:ext cx="3816424" cy="44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613604" y="1415120"/>
            <a:ext cx="1943161" cy="46474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9600" b="1" dirty="0" smtClean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?</a:t>
            </a:r>
            <a:endParaRPr lang="ru-RU" sz="29600" b="1" dirty="0">
              <a:ln w="900" cmpd="sng">
                <a:solidFill>
                  <a:srgbClr val="FFFF00">
                    <a:alpha val="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058" name="Picture 10" descr="C:\Users\DELL\Desktop\Новая папка\fly_pixel_studio_jolly_zoo_element1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2713" y="6021288"/>
            <a:ext cx="143734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DELL\Desktop\Новая папка\fly_pixel_studio_jolly_zoo_element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56591" y="5733256"/>
            <a:ext cx="10513168" cy="162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103787"/>
              </p:ext>
            </p:extLst>
          </p:nvPr>
        </p:nvGraphicFramePr>
        <p:xfrm>
          <a:off x="350399" y="2615138"/>
          <a:ext cx="5616625" cy="349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3325"/>
                <a:gridCol w="1123325"/>
                <a:gridCol w="1123325"/>
                <a:gridCol w="1123325"/>
                <a:gridCol w="1123325"/>
              </a:tblGrid>
              <a:tr h="582000"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049" name="Picture 1" descr="C:\Users\DELL\Desktop\Новая папка\fly_pixel_studio_jolly_zoo_element11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4555" y="0"/>
            <a:ext cx="1598600" cy="164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DELL\Desktop\Новая папка\fly_pixel_studio_jolly_zoo_element34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89134">
            <a:off x="5131959" y="494653"/>
            <a:ext cx="2347044" cy="10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47372"/>
            <a:ext cx="5678157" cy="193899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6000" b="1" i="1" dirty="0" smtClean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itchFamily="82" charset="0"/>
              </a:rPr>
              <a:t>What is this </a:t>
            </a:r>
          </a:p>
          <a:p>
            <a:r>
              <a:rPr lang="en-US" sz="6000" b="1" i="1" dirty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itchFamily="82" charset="0"/>
              </a:rPr>
              <a:t> </a:t>
            </a:r>
            <a:r>
              <a:rPr lang="en-US" sz="6000" b="1" i="1" dirty="0" smtClean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itchFamily="82" charset="0"/>
              </a:rPr>
              <a:t>           animal?</a:t>
            </a:r>
            <a:endParaRPr lang="ru-RU" sz="6000" b="1" i="1" dirty="0">
              <a:ln w="900" cmpd="sng">
                <a:solidFill>
                  <a:srgbClr val="FFFF00">
                    <a:alpha val="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065" name="Picture 17" descr="C:\Users\DELL\Desktop\Новая папка\fly_pixel_studio_jolly_zoo_element10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2259" y="4756149"/>
            <a:ext cx="1517650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DELL\Desktop\Новая папка\fly_pixel_studio_jolly_zoo_element2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770" y="5439810"/>
            <a:ext cx="1119188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C:\Users\DELL\Desktop\Новая папка\fly_pixel_studio_jolly_zoo_element7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8996" y="5203371"/>
            <a:ext cx="1322387" cy="155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:\Users\DELL\Desktop\Новая папка\fly_pixel_studio_jolly_zoo_element12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9897" y="5292725"/>
            <a:ext cx="264001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C:\Users\DELL\Desktop\Новая папка\fly_pixel_studio_jolly_zoo_element59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7148" y="1429016"/>
            <a:ext cx="700895" cy="93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348321" y="6041971"/>
            <a:ext cx="2424022" cy="83099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lgerian" pitchFamily="82" charset="0"/>
              </a:rPr>
              <a:t>GUESS?</a:t>
            </a:r>
            <a:endParaRPr lang="ru-RU" sz="4800" b="1" cap="none" spc="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5854" y="2459996"/>
            <a:ext cx="595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P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65476" y="2458411"/>
            <a:ext cx="708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A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39078" y="2459996"/>
            <a:ext cx="601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N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39055" y="2458411"/>
            <a:ext cx="620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D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45365" y="2458411"/>
            <a:ext cx="708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A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348321" y="6041971"/>
            <a:ext cx="2511172" cy="83099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lgerian" pitchFamily="82" charset="0"/>
                <a:hlinkClick r:id="" action="ppaction://hlinkshowjump?jump=nextslide"/>
              </a:rPr>
              <a:t>NEXT</a:t>
            </a:r>
            <a:endParaRPr lang="ru-RU" sz="4800" b="1" cap="none" spc="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5854" y="3023085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S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02720" y="3039124"/>
            <a:ext cx="601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N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85377" y="3023173"/>
            <a:ext cx="708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A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22224" y="3029594"/>
            <a:ext cx="6543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K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66242" y="3023173"/>
            <a:ext cx="615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Algerian" pitchFamily="82" charset="0"/>
              </a:rPr>
              <a:t>E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2955" y="3633707"/>
            <a:ext cx="61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O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18750" y="3617816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T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37951" y="3620521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T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43865" y="3617816"/>
            <a:ext cx="615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E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56624" y="3609766"/>
            <a:ext cx="625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R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2973" y="4200116"/>
            <a:ext cx="6912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M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665476" y="4191142"/>
            <a:ext cx="61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O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834270" y="4191142"/>
            <a:ext cx="6062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U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953696" y="4191142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Algerian" pitchFamily="82" charset="0"/>
              </a:rPr>
              <a:t>S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025777" y="4199236"/>
            <a:ext cx="615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E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82955" y="4761592"/>
            <a:ext cx="622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H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686690" y="4771570"/>
            <a:ext cx="61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O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837951" y="4741706"/>
            <a:ext cx="625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R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964703" y="4756149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S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018452" y="4771570"/>
            <a:ext cx="615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E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55988" y="744568"/>
            <a:ext cx="6046982" cy="5377753"/>
            <a:chOff x="55988" y="744568"/>
            <a:chExt cx="6046982" cy="5377753"/>
          </a:xfrm>
        </p:grpSpPr>
        <p:pic>
          <p:nvPicPr>
            <p:cNvPr id="45" name="Picture 23" descr="C:\Users\DELL\Desktop\fly_pixel_studio_jolly_zoo_paper7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88" y="744568"/>
              <a:ext cx="6011327" cy="5377753"/>
            </a:xfrm>
            <a:prstGeom prst="rect">
              <a:avLst/>
            </a:prstGeom>
            <a:noFill/>
            <a:effectLst>
              <a:innerShdw blurRad="457200" dir="9600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Прямоугольник 45"/>
            <p:cNvSpPr/>
            <p:nvPr/>
          </p:nvSpPr>
          <p:spPr>
            <a:xfrm>
              <a:off x="91643" y="887665"/>
              <a:ext cx="6011327" cy="44627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en-US" sz="2400" b="1" dirty="0" smtClean="0">
                  <a:ln>
                    <a:solidFill>
                      <a:srgbClr val="FFFF00"/>
                    </a:solidFill>
                  </a:ln>
                  <a:solidFill>
                    <a:srgbClr val="FF0000"/>
                  </a:solidFill>
                  <a:latin typeface="Showcard Gothic" pitchFamily="82" charset="0"/>
                </a:rPr>
                <a:t> a  Few  Facts  about  horses</a:t>
              </a:r>
              <a:endParaRPr lang="en-US" sz="2000" b="1" cap="none" spc="0" dirty="0" smtClean="0">
                <a:effectLst/>
              </a:endParaRPr>
            </a:p>
            <a:p>
              <a:pPr algn="ctr"/>
              <a:endParaRPr lang="en-US" sz="2000" b="1" cap="none" spc="0" dirty="0" smtClean="0">
                <a:effectLst/>
              </a:endParaRPr>
            </a:p>
            <a:p>
              <a:pPr algn="just"/>
              <a:r>
                <a:rPr lang="en-US" sz="3000" b="1" i="1" u="sng" cap="none" spc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Location</a:t>
              </a:r>
              <a:r>
                <a:rPr lang="en-US" sz="3000" b="1" cap="none" spc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Pretty much worldwide.</a:t>
              </a:r>
            </a:p>
            <a:p>
              <a:pPr algn="just"/>
              <a:r>
                <a:rPr lang="en-US" sz="3000" b="1" i="1" u="sng" cap="none" spc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Special Features</a:t>
              </a:r>
              <a:r>
                <a:rPr lang="en-US" sz="3000" b="1" i="1" cap="none" spc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</a:p>
            <a:p>
              <a:pPr algn="just"/>
              <a:r>
                <a:rPr lang="en-US" sz="3000" b="1" cap="none" spc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r>
                <a:rPr lang="en-US" sz="3000" b="1" cap="none" spc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omesticated since ancient times.</a:t>
              </a:r>
            </a:p>
            <a:p>
              <a:pPr algn="just"/>
              <a:r>
                <a:rPr lang="en-US" sz="3000" b="1" cap="none" spc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Average life span 20-25 years. A horses' field of vision is 300 degrees.</a:t>
              </a:r>
            </a:p>
            <a:p>
              <a:pPr algn="just"/>
              <a:r>
                <a:rPr lang="en-US" sz="3000" b="1" cap="none" spc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Sensitive skin which responds to touch.</a:t>
              </a:r>
            </a:p>
            <a:p>
              <a:pPr algn="just"/>
              <a:r>
                <a:rPr lang="en-US" sz="3000" b="1" cap="none" spc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Can weigh up to 1000 pounds.</a:t>
              </a:r>
            </a:p>
          </p:txBody>
        </p:sp>
      </p:grpSp>
      <p:sp>
        <p:nvSpPr>
          <p:cNvPr id="47" name="Прямоугольник 46"/>
          <p:cNvSpPr/>
          <p:nvPr/>
        </p:nvSpPr>
        <p:spPr>
          <a:xfrm>
            <a:off x="-73292" y="6119613"/>
            <a:ext cx="828868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low Solid Italic" pitchFamily="82" charset="0"/>
                <a:ea typeface="Adobe Gothic Std B" pitchFamily="34" charset="-128"/>
                <a:cs typeface="Estrangelo Edessa" pitchFamily="66" charset="0"/>
              </a:rPr>
              <a:t>i</a:t>
            </a:r>
            <a:endParaRPr lang="ru-RU" sz="4800" b="1" spc="50" dirty="0">
              <a:ln w="11430">
                <a:solidFill>
                  <a:srgbClr val="FFFF00"/>
                </a:solidFill>
              </a:ln>
              <a:solidFill>
                <a:srgbClr val="7030A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arlow Solid Italic" pitchFamily="82" charset="0"/>
              <a:ea typeface="Adobe Gothic Std B" pitchFamily="34" charset="-128"/>
              <a:cs typeface="Estrangelo Edessa" pitchFamily="66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480602" y="721130"/>
            <a:ext cx="6223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X</a:t>
            </a:r>
            <a:endParaRPr lang="ru-RU" sz="4000" b="1" cap="none" spc="5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554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  <p:sndAc>
          <p:stSnd>
            <p:snd r:embed="rId2" name="chimes.wav"/>
          </p:stSnd>
        </p:sndAc>
      </p:transition>
    </mc:Choice>
    <mc:Fallback xmlns="">
      <p:transition spd="slow" advClick="0">
        <p:fade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38" grpId="0" animBg="1"/>
      <p:bldP spid="26" grpId="0"/>
      <p:bldP spid="27" grpId="0"/>
      <p:bldP spid="28" grpId="0"/>
      <p:bldP spid="29" grpId="0"/>
      <p:bldP spid="30" grpId="0"/>
      <p:bldP spid="47" grpId="0" animBg="1"/>
      <p:bldP spid="48" grpId="0"/>
      <p:bldP spid="4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ELL\Desktop\4737304_black_and_white_sheep-6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229" y="1987653"/>
            <a:ext cx="2422114" cy="350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DELL\Desktop\Новая папка\fly_pixel_studio_jolly_zoo_element23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1616868"/>
            <a:ext cx="3816424" cy="44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613604" y="1415120"/>
            <a:ext cx="1943161" cy="46474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9600" b="1" dirty="0" smtClean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?</a:t>
            </a:r>
            <a:endParaRPr lang="ru-RU" sz="29600" b="1" dirty="0">
              <a:ln w="900" cmpd="sng">
                <a:solidFill>
                  <a:srgbClr val="FFFF00">
                    <a:alpha val="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058" name="Picture 10" descr="C:\Users\DELL\Desktop\Новая папка\fly_pixel_studio_jolly_zoo_element1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2713" y="6021288"/>
            <a:ext cx="143734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DELL\Desktop\Новая папка\fly_pixel_studio_jolly_zoo_element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56591" y="5733256"/>
            <a:ext cx="10513168" cy="162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49519"/>
              </p:ext>
            </p:extLst>
          </p:nvPr>
        </p:nvGraphicFramePr>
        <p:xfrm>
          <a:off x="350399" y="2615138"/>
          <a:ext cx="5616625" cy="349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3325"/>
                <a:gridCol w="1123325"/>
                <a:gridCol w="1123325"/>
                <a:gridCol w="1123325"/>
                <a:gridCol w="1123325"/>
              </a:tblGrid>
              <a:tr h="582000"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2049" name="Picture 1" descr="C:\Users\DELL\Desktop\Новая папка\fly_pixel_studio_jolly_zoo_element11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4555" y="0"/>
            <a:ext cx="1598600" cy="164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DELL\Desktop\Новая папка\fly_pixel_studio_jolly_zoo_element34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89134">
            <a:off x="5131959" y="494653"/>
            <a:ext cx="2347044" cy="10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47372"/>
            <a:ext cx="6381875" cy="193899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6000" b="1" i="1" dirty="0" smtClean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itchFamily="82" charset="0"/>
              </a:rPr>
              <a:t>What is this </a:t>
            </a:r>
          </a:p>
          <a:p>
            <a:r>
              <a:rPr lang="en-US" sz="6000" b="1" i="1" dirty="0" smtClean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lgerian" pitchFamily="82" charset="0"/>
              </a:rPr>
              <a:t>animal called?</a:t>
            </a:r>
            <a:endParaRPr lang="ru-RU" sz="6000" b="1" i="1" dirty="0">
              <a:ln w="900" cmpd="sng">
                <a:solidFill>
                  <a:srgbClr val="FFFF00">
                    <a:alpha val="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065" name="Picture 17" descr="C:\Users\DELL\Desktop\Новая папка\fly_pixel_studio_jolly_zoo_element10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2259" y="4756149"/>
            <a:ext cx="1517650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DELL\Desktop\Новая папка\fly_pixel_studio_jolly_zoo_element2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770" y="5439810"/>
            <a:ext cx="1119188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C:\Users\DELL\Desktop\Новая папка\fly_pixel_studio_jolly_zoo_element7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8996" y="5203371"/>
            <a:ext cx="1322387" cy="155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:\Users\DELL\Desktop\Новая папка\fly_pixel_studio_jolly_zoo_element12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9897" y="5292725"/>
            <a:ext cx="264001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C:\Users\DELL\Desktop\Новая папка\fly_pixel_studio_jolly_zoo_element59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7148" y="1429016"/>
            <a:ext cx="700895" cy="93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348321" y="6041971"/>
            <a:ext cx="2424022" cy="83099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lgerian" pitchFamily="82" charset="0"/>
              </a:rPr>
              <a:t>GUESS?</a:t>
            </a:r>
            <a:endParaRPr lang="ru-RU" sz="4800" b="1" cap="none" spc="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5854" y="2459996"/>
            <a:ext cx="595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P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65476" y="2458411"/>
            <a:ext cx="708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A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39078" y="2459996"/>
            <a:ext cx="601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N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39055" y="2458411"/>
            <a:ext cx="620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D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45365" y="2458411"/>
            <a:ext cx="708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A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348321" y="6041971"/>
            <a:ext cx="2511172" cy="83099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lgerian" pitchFamily="82" charset="0"/>
                <a:hlinkClick r:id="" action="ppaction://hlinkshowjump?jump=nextslide"/>
              </a:rPr>
              <a:t>NEXT</a:t>
            </a:r>
            <a:endParaRPr lang="ru-RU" sz="4800" b="1" cap="none" spc="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5854" y="3023085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S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02720" y="3039124"/>
            <a:ext cx="601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N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85377" y="3023173"/>
            <a:ext cx="708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A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22224" y="3029594"/>
            <a:ext cx="6543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K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66242" y="3023173"/>
            <a:ext cx="615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Algerian" pitchFamily="82" charset="0"/>
              </a:rPr>
              <a:t>E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2955" y="3633707"/>
            <a:ext cx="61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O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18750" y="3617816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T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37951" y="3620521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T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43865" y="5340732"/>
            <a:ext cx="615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E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56624" y="3609766"/>
            <a:ext cx="625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R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2973" y="4200116"/>
            <a:ext cx="6912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M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08757" y="4191142"/>
            <a:ext cx="61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O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834270" y="4191142"/>
            <a:ext cx="6062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U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953696" y="4191142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latin typeface="Algerian" pitchFamily="82" charset="0"/>
              </a:rPr>
              <a:t>S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025777" y="4199236"/>
            <a:ext cx="615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E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82955" y="4761592"/>
            <a:ext cx="622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H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718750" y="4771570"/>
            <a:ext cx="61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O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837951" y="4741706"/>
            <a:ext cx="625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R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964703" y="4756149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S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018452" y="4771570"/>
            <a:ext cx="615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E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06999" y="5340732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S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708757" y="5340732"/>
            <a:ext cx="622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H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878351" y="5340732"/>
            <a:ext cx="615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E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937364" y="3609766"/>
            <a:ext cx="615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E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007831" y="5376238"/>
            <a:ext cx="595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  <a:latin typeface="Algerian" pitchFamily="82" charset="0"/>
              </a:rPr>
              <a:t>P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3"/>
              </a:solidFill>
              <a:effectLst/>
            </a:endParaRPr>
          </a:p>
        </p:txBody>
      </p:sp>
      <p:grpSp>
        <p:nvGrpSpPr>
          <p:cNvPr id="49" name="Группа 48"/>
          <p:cNvGrpSpPr/>
          <p:nvPr/>
        </p:nvGrpSpPr>
        <p:grpSpPr>
          <a:xfrm>
            <a:off x="81586" y="766258"/>
            <a:ext cx="6021384" cy="5377753"/>
            <a:chOff x="81586" y="766258"/>
            <a:chExt cx="6021384" cy="5377753"/>
          </a:xfrm>
        </p:grpSpPr>
        <p:pic>
          <p:nvPicPr>
            <p:cNvPr id="50" name="Picture 23" descr="C:\Users\DELL\Desktop\fly_pixel_studio_jolly_zoo_paper7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86" y="766258"/>
              <a:ext cx="6011327" cy="5377753"/>
            </a:xfrm>
            <a:prstGeom prst="rect">
              <a:avLst/>
            </a:prstGeom>
            <a:noFill/>
            <a:effectLst>
              <a:innerShdw blurRad="457200" dir="9600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Прямоугольник 50"/>
            <p:cNvSpPr/>
            <p:nvPr/>
          </p:nvSpPr>
          <p:spPr>
            <a:xfrm>
              <a:off x="91643" y="887665"/>
              <a:ext cx="6011327" cy="37856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en-US" sz="2400" b="1" dirty="0" smtClean="0">
                  <a:ln>
                    <a:solidFill>
                      <a:srgbClr val="FFFF00"/>
                    </a:solidFill>
                  </a:ln>
                  <a:solidFill>
                    <a:srgbClr val="FF0000"/>
                  </a:solidFill>
                  <a:latin typeface="Showcard Gothic" pitchFamily="82" charset="0"/>
                </a:rPr>
                <a:t> SHEEP</a:t>
              </a:r>
            </a:p>
            <a:p>
              <a:pPr algn="ctr"/>
              <a:endParaRPr lang="en-US" sz="2400" b="1" cap="none" spc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latin typeface="Showcard Gothic" pitchFamily="82" charset="0"/>
              </a:endParaRPr>
            </a:p>
            <a:p>
              <a:r>
                <a:rPr lang="en-US" sz="3200" b="1" cap="none" spc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 sheep is grass-eating animal covered </a:t>
              </a:r>
              <a: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with thick wool.</a:t>
              </a:r>
              <a:b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Sheep are most likely </a:t>
              </a:r>
              <a:r>
                <a:rPr lang="en-US" sz="3200" b="1" cap="none" spc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descended from the wild </a:t>
              </a:r>
              <a:r>
                <a:rPr lang="en-US" sz="3200" b="1" cap="none" spc="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mouflon</a:t>
              </a:r>
              <a:r>
                <a:rPr lang="en-US" sz="3200" b="1" cap="none" spc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from </a:t>
              </a:r>
              <a: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Europe and Asia. Sheep are raised for t</a:t>
              </a:r>
              <a:r>
                <a:rPr lang="en-US" sz="3200" b="1" cap="none" spc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heir meet, milk and wool.</a:t>
              </a:r>
              <a:endParaRPr lang="ru-RU" sz="3200" b="1" cap="none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2" name="Прямоугольник 51"/>
          <p:cNvSpPr/>
          <p:nvPr/>
        </p:nvSpPr>
        <p:spPr>
          <a:xfrm>
            <a:off x="0" y="6041971"/>
            <a:ext cx="765987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>
                  <a:solidFill>
                    <a:srgbClr val="FFFF00"/>
                  </a:solidFill>
                </a:ln>
                <a:solidFill>
                  <a:srgbClr val="7030A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arlow Solid Italic" pitchFamily="82" charset="0"/>
                <a:ea typeface="Adobe Gothic Std B" pitchFamily="34" charset="-128"/>
                <a:cs typeface="Estrangelo Edessa" pitchFamily="66" charset="0"/>
              </a:rPr>
              <a:t>i</a:t>
            </a:r>
            <a:endParaRPr lang="ru-RU" sz="4800" b="1" spc="50" dirty="0">
              <a:ln w="11430">
                <a:solidFill>
                  <a:srgbClr val="FFFF00"/>
                </a:solidFill>
              </a:ln>
              <a:solidFill>
                <a:srgbClr val="7030A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arlow Solid Italic" pitchFamily="82" charset="0"/>
              <a:ea typeface="Adobe Gothic Std B" pitchFamily="34" charset="-128"/>
              <a:cs typeface="Estrangelo Edessa" pitchFamily="66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5480602" y="721130"/>
            <a:ext cx="6223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X</a:t>
            </a:r>
            <a:endParaRPr lang="ru-RU" sz="4000" b="1" cap="none" spc="5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080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  <p:sndAc>
          <p:stSnd>
            <p:snd r:embed="rId2" name="chimes.wav"/>
          </p:stSnd>
        </p:sndAc>
      </p:transition>
    </mc:Choice>
    <mc:Fallback xmlns="">
      <p:transition spd="slow" advClick="0">
        <p:fade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6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38" grpId="0" animBg="1"/>
      <p:bldP spid="19" grpId="0"/>
      <p:bldP spid="44" grpId="0"/>
      <p:bldP spid="45" grpId="0"/>
      <p:bldP spid="46" grpId="0"/>
      <p:bldP spid="48" grpId="0"/>
      <p:bldP spid="52" grpId="0" animBg="1"/>
      <p:bldP spid="53" grpId="0"/>
      <p:bldP spid="5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Files\for ps5\скрап\zoo\4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1301" y="-345016"/>
            <a:ext cx="6629249" cy="354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Files\for ps5\скрап\zoo\fly_pixel_studio_jolly_zoo_element25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0825" y="1287462"/>
            <a:ext cx="2259013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DELL\Desktop\Новая папка\fly_pixel_studio_jolly_zoo_element1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2713" y="6021288"/>
            <a:ext cx="1437340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DELL\Desktop\Новая папка\fly_pixel_studio_jolly_zoo_element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56591" y="5733256"/>
            <a:ext cx="10513168" cy="162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974668"/>
              </p:ext>
            </p:extLst>
          </p:nvPr>
        </p:nvGraphicFramePr>
        <p:xfrm>
          <a:off x="350399" y="2615138"/>
          <a:ext cx="5616625" cy="349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3325"/>
                <a:gridCol w="1123325"/>
                <a:gridCol w="1123325"/>
                <a:gridCol w="1123325"/>
                <a:gridCol w="1123325"/>
              </a:tblGrid>
              <a:tr h="582000">
                <a:tc>
                  <a:txBody>
                    <a:bodyPr/>
                    <a:lstStyle/>
                    <a:p>
                      <a:pPr algn="ctr" fontAlgn="ctr"/>
                      <a:endParaRPr lang="ru-RU" sz="11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049" name="Picture 1" descr="C:\Users\DELL\Desktop\Новая папка\fly_pixel_studio_jolly_zoo_element11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WatercolorSpong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4555" y="0"/>
            <a:ext cx="1598600" cy="164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DELL\Desktop\Новая папка\fly_pixel_studio_jolly_zoo_element34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89134">
            <a:off x="5131959" y="494653"/>
            <a:ext cx="2347044" cy="10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Users\DELL\Desktop\Новая папка\fly_pixel_studio_jolly_zoo_element10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2259" y="4756149"/>
            <a:ext cx="1517650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DELL\Desktop\Новая папка\fly_pixel_studio_jolly_zoo_element2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770" y="5439810"/>
            <a:ext cx="1119188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C:\Users\DELL\Desktop\Новая папка\fly_pixel_studio_jolly_zoo_element7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8996" y="5203371"/>
            <a:ext cx="1322387" cy="155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:\Users\DELL\Desktop\Новая папка\fly_pixel_studio_jolly_zoo_element12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9897" y="5292725"/>
            <a:ext cx="264001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35854" y="2459996"/>
            <a:ext cx="595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effectLst/>
                <a:latin typeface="Algerian" pitchFamily="82" charset="0"/>
              </a:rPr>
              <a:t>P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65476" y="2458411"/>
            <a:ext cx="708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effectLst/>
                <a:latin typeface="Algerian" pitchFamily="82" charset="0"/>
              </a:rPr>
              <a:t>A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39078" y="2459996"/>
            <a:ext cx="601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lgerian" pitchFamily="82" charset="0"/>
              </a:rPr>
              <a:t>N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39055" y="2458411"/>
            <a:ext cx="620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effectLst/>
                <a:latin typeface="Algerian" pitchFamily="82" charset="0"/>
              </a:rPr>
              <a:t>D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effectLst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45365" y="2458411"/>
            <a:ext cx="708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effectLst/>
                <a:latin typeface="Algerian" pitchFamily="82" charset="0"/>
              </a:rPr>
              <a:t>A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effectLst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186625" y="6169479"/>
            <a:ext cx="2846979" cy="63094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5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hlinkClick r:id="" action="ppaction://hlinkshowjump?jump=nextslide"/>
              </a:rPr>
              <a:t>ИСТОЧНИКИ</a:t>
            </a:r>
            <a:endParaRPr lang="ru-RU" sz="3500" b="1" dirty="0">
              <a:ln w="11430"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5854" y="3023085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S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02720" y="3039124"/>
            <a:ext cx="601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effectLst/>
                <a:latin typeface="Algerian" pitchFamily="82" charset="0"/>
              </a:rPr>
              <a:t>N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85377" y="3023173"/>
            <a:ext cx="708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lgerian" pitchFamily="82" charset="0"/>
              </a:rPr>
              <a:t>A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22224" y="3029594"/>
            <a:ext cx="6543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effectLst/>
                <a:latin typeface="Algerian" pitchFamily="82" charset="0"/>
              </a:rPr>
              <a:t>K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66242" y="3023173"/>
            <a:ext cx="615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Algerian" pitchFamily="82" charset="0"/>
              </a:rPr>
              <a:t>E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2955" y="3633707"/>
            <a:ext cx="61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effectLst/>
                <a:latin typeface="Algerian" pitchFamily="82" charset="0"/>
              </a:rPr>
              <a:t>O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effectLst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18750" y="3617816"/>
            <a:ext cx="6174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effectLst/>
                <a:latin typeface="Algerian" pitchFamily="82" charset="0"/>
              </a:rPr>
              <a:t>T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effectLst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37951" y="3620521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lgerian" pitchFamily="82" charset="0"/>
              </a:rPr>
              <a:t>T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43865" y="5340732"/>
            <a:ext cx="615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effectLst/>
                <a:latin typeface="Algerian" pitchFamily="82" charset="0"/>
              </a:rPr>
              <a:t>E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effectLst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56624" y="3609766"/>
            <a:ext cx="625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effectLst/>
                <a:latin typeface="Algerian" pitchFamily="82" charset="0"/>
              </a:rPr>
              <a:t>R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effectLst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2973" y="4200116"/>
            <a:ext cx="6912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effectLst/>
                <a:latin typeface="Algerian" pitchFamily="82" charset="0"/>
              </a:rPr>
              <a:t>M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effectLst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08757" y="4191142"/>
            <a:ext cx="61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effectLst/>
                <a:latin typeface="Algerian" pitchFamily="82" charset="0"/>
              </a:rPr>
              <a:t>O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effectLst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834270" y="4191142"/>
            <a:ext cx="6062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lgerian" pitchFamily="82" charset="0"/>
              </a:rPr>
              <a:t>U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953696" y="4191142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latin typeface="Algerian" pitchFamily="82" charset="0"/>
              </a:rPr>
              <a:t>S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effectLst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025777" y="4199236"/>
            <a:ext cx="615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effectLst/>
                <a:latin typeface="Algerian" pitchFamily="82" charset="0"/>
              </a:rPr>
              <a:t>E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effectLst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82955" y="4761592"/>
            <a:ext cx="622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effectLst/>
                <a:latin typeface="Algerian" pitchFamily="82" charset="0"/>
              </a:rPr>
              <a:t>H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effectLst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718750" y="4771570"/>
            <a:ext cx="61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effectLst/>
                <a:latin typeface="Algerian" pitchFamily="82" charset="0"/>
              </a:rPr>
              <a:t>O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effectLst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837951" y="4741706"/>
            <a:ext cx="625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lgerian" pitchFamily="82" charset="0"/>
              </a:rPr>
              <a:t>R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964703" y="4756149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effectLst/>
                <a:latin typeface="Algerian" pitchFamily="82" charset="0"/>
              </a:rPr>
              <a:t>S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effectLst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018452" y="4771570"/>
            <a:ext cx="615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effectLst/>
                <a:latin typeface="Algerian" pitchFamily="82" charset="0"/>
              </a:rPr>
              <a:t>E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effectLst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06999" y="5340732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effectLst/>
                <a:latin typeface="Algerian" pitchFamily="82" charset="0"/>
              </a:rPr>
              <a:t>S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effectLst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708757" y="5340732"/>
            <a:ext cx="622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effectLst/>
                <a:latin typeface="Algerian" pitchFamily="82" charset="0"/>
              </a:rPr>
              <a:t>H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effectLst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878351" y="5340732"/>
            <a:ext cx="615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lgerian" pitchFamily="82" charset="0"/>
              </a:rPr>
              <a:t>E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937364" y="3609766"/>
            <a:ext cx="615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effectLst/>
                <a:latin typeface="Algerian" pitchFamily="82" charset="0"/>
              </a:rPr>
              <a:t>E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effectLst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007831" y="5376238"/>
            <a:ext cx="595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effectLst/>
                <a:latin typeface="Algerian" pitchFamily="82" charset="0"/>
              </a:rPr>
              <a:t>P</a:t>
            </a:r>
            <a:endParaRPr lang="ru-RU" sz="5400" b="1" cap="none" spc="0" dirty="0">
              <a:ln>
                <a:solidFill>
                  <a:schemeClr val="accent5">
                    <a:lumMod val="75000"/>
                  </a:schemeClr>
                </a:solidFill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3887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  <p:sndAc>
          <p:stSnd>
            <p:snd r:embed="rId2" name="chimes.wav"/>
          </p:stSnd>
        </p:sndAc>
      </p:transition>
    </mc:Choice>
    <mc:Fallback xmlns="">
      <p:transition spd="slow" advClick="0">
        <p:fade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18" grpId="0"/>
      <p:bldP spid="23" grpId="0"/>
      <p:bldP spid="28" grpId="0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1258740031_vetton_ru_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97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507" y="44368"/>
            <a:ext cx="568860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There is only one way protecting 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animals and birds in danger</a:t>
            </a:r>
          </a:p>
          <a:p>
            <a:endParaRPr lang="en-US" sz="2800" b="1" dirty="0" smtClean="0">
              <a:solidFill>
                <a:srgbClr val="C00000"/>
              </a:solidFill>
            </a:endParaRPr>
          </a:p>
          <a:p>
            <a:endParaRPr lang="en-US" sz="2800" b="1" dirty="0">
              <a:solidFill>
                <a:srgbClr val="C00000"/>
              </a:solidFill>
            </a:endParaRPr>
          </a:p>
          <a:p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9460" y="836713"/>
            <a:ext cx="385848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ru-RU" sz="2400" b="1" dirty="0" smtClean="0"/>
          </a:p>
          <a:p>
            <a:r>
              <a:rPr lang="en-US" altLang="ru-RU" sz="2400" b="1" dirty="0" smtClean="0"/>
              <a:t>To </a:t>
            </a:r>
            <a:r>
              <a:rPr lang="en-US" altLang="ru-RU" sz="2400" b="1" dirty="0"/>
              <a:t>open more national parks </a:t>
            </a:r>
            <a:endParaRPr lang="en-US" altLang="ru-RU" sz="2400" b="1" dirty="0" smtClean="0"/>
          </a:p>
          <a:p>
            <a:endParaRPr lang="ru-RU" altLang="ru-RU" sz="2400" b="1" dirty="0"/>
          </a:p>
          <a:p>
            <a:r>
              <a:rPr lang="en-US" altLang="ru-RU" sz="2400" b="1" dirty="0"/>
              <a:t>To build new roads</a:t>
            </a:r>
            <a:r>
              <a:rPr lang="ru-RU" altLang="ru-RU" sz="2400" b="1" dirty="0"/>
              <a:t> </a:t>
            </a:r>
            <a:r>
              <a:rPr lang="en-US" altLang="ru-RU" sz="2400" b="1" dirty="0"/>
              <a:t>according to a natural-saving </a:t>
            </a:r>
            <a:r>
              <a:rPr lang="en-US" altLang="ru-RU" sz="2400" b="1" dirty="0" smtClean="0"/>
              <a:t>technology</a:t>
            </a:r>
          </a:p>
          <a:p>
            <a:endParaRPr lang="en-US" altLang="ru-RU" sz="2400" b="1" dirty="0"/>
          </a:p>
          <a:p>
            <a:r>
              <a:rPr lang="en-US" altLang="ru-RU" sz="2400" b="1" dirty="0" smtClean="0"/>
              <a:t>To </a:t>
            </a:r>
            <a:r>
              <a:rPr lang="en-US" altLang="ru-RU" sz="2400" b="1" dirty="0"/>
              <a:t>plant more new forests </a:t>
            </a:r>
            <a:endParaRPr lang="en-US" altLang="ru-RU" sz="2400" b="1" dirty="0" smtClean="0"/>
          </a:p>
          <a:p>
            <a:endParaRPr lang="ru-RU" altLang="ru-RU" sz="2400" b="1" dirty="0"/>
          </a:p>
          <a:p>
            <a:r>
              <a:rPr lang="en-US" altLang="ru-RU" sz="2400" b="1" dirty="0"/>
              <a:t>To cut pollution </a:t>
            </a:r>
            <a:endParaRPr lang="en-US" altLang="ru-RU" sz="2400" b="1" dirty="0" smtClean="0"/>
          </a:p>
          <a:p>
            <a:endParaRPr lang="ru-RU" altLang="ru-RU" sz="2400" b="1" dirty="0"/>
          </a:p>
          <a:p>
            <a:r>
              <a:rPr lang="en-US" altLang="ru-RU" sz="2400" b="1" dirty="0"/>
              <a:t>To use natural resources more rationally</a:t>
            </a:r>
            <a:endParaRPr lang="ru-RU" altLang="ru-RU" sz="2400" b="1" dirty="0"/>
          </a:p>
          <a:p>
            <a:endParaRPr lang="ru-RU" altLang="ru-RU" dirty="0"/>
          </a:p>
        </p:txBody>
      </p:sp>
      <p:pic>
        <p:nvPicPr>
          <p:cNvPr id="7" name="Picture 7" descr="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4048" y="648003"/>
            <a:ext cx="3888432" cy="62099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055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en-US" altLang="ru-RU" sz="4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PHONETIC EXERCISES</a:t>
            </a:r>
            <a:endParaRPr lang="ru-RU" altLang="ru-RU" sz="4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908050"/>
            <a:ext cx="8229600" cy="5572125"/>
          </a:xfrm>
        </p:spPr>
        <p:txBody>
          <a:bodyPr/>
          <a:lstStyle/>
          <a:p>
            <a:endParaRPr lang="en-US" alt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æ]</a:t>
            </a:r>
            <a:r>
              <a:rPr lang="en-US" alt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alt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ru-RU" sz="4000" b="1" dirty="0" err="1" smtClean="0">
                <a:latin typeface="Times New Roman" pitchFamily="18" charset="0"/>
                <a:cs typeface="Times New Roman" pitchFamily="18" charset="0"/>
              </a:rPr>
              <a:t>rrot</a:t>
            </a:r>
            <a:r>
              <a:rPr lang="en-US" altLang="ru-RU" sz="4000" b="1" dirty="0" smtClean="0">
                <a:latin typeface="Times New Roman" pitchFamily="18" charset="0"/>
                <a:cs typeface="Times New Roman" pitchFamily="18" charset="0"/>
              </a:rPr>
              <a:t>, c</a:t>
            </a:r>
            <a:r>
              <a:rPr lang="en-US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ru-RU" sz="4000" b="1" dirty="0" smtClean="0">
                <a:latin typeface="Times New Roman" pitchFamily="18" charset="0"/>
                <a:cs typeface="Times New Roman" pitchFamily="18" charset="0"/>
              </a:rPr>
              <a:t>t, k</a:t>
            </a:r>
            <a:r>
              <a:rPr lang="en-US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ru-RU" sz="4000" b="1" dirty="0" smtClean="0">
                <a:latin typeface="Times New Roman" pitchFamily="18" charset="0"/>
                <a:cs typeface="Times New Roman" pitchFamily="18" charset="0"/>
              </a:rPr>
              <a:t>ngaroo, p</a:t>
            </a:r>
            <a:r>
              <a:rPr lang="en-US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ru-RU" sz="4000" b="1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altLang="ru-RU" sz="40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ru-RU" sz="40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altLang="ru-RU" sz="4000" b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ru-RU" sz="4000" b="1" dirty="0" smtClean="0">
                <a:latin typeface="Times New Roman" pitchFamily="18" charset="0"/>
                <a:cs typeface="Times New Roman" pitchFamily="18" charset="0"/>
              </a:rPr>
              <a:t>bbit, c</a:t>
            </a:r>
            <a:r>
              <a:rPr lang="en-US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ru-RU" sz="4000" b="1" dirty="0" smtClean="0">
                <a:latin typeface="Times New Roman" pitchFamily="18" charset="0"/>
                <a:cs typeface="Times New Roman" pitchFamily="18" charset="0"/>
              </a:rPr>
              <a:t>mel</a:t>
            </a:r>
            <a:r>
              <a:rPr lang="en-US" altLang="ru-RU" sz="4000" b="1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ru-RU" sz="4000" b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ru-RU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ru-RU" sz="4000" b="1" smtClean="0">
                <a:latin typeface="Times New Roman" pitchFamily="18" charset="0"/>
                <a:cs typeface="Times New Roman" pitchFamily="18" charset="0"/>
              </a:rPr>
              <a:t>t, </a:t>
            </a:r>
            <a:r>
              <a:rPr lang="en-US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ru-RU" sz="4000" b="1" dirty="0" smtClean="0">
                <a:latin typeface="Times New Roman" pitchFamily="18" charset="0"/>
                <a:cs typeface="Times New Roman" pitchFamily="18" charset="0"/>
              </a:rPr>
              <a:t>ntelope.</a:t>
            </a:r>
            <a:endParaRPr lang="en-US" altLang="ru-RU" sz="4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[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dz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]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g</a:t>
            </a:r>
            <a:r>
              <a:rPr lang="en-US" sz="4000" b="1" dirty="0" smtClean="0">
                <a:latin typeface="Times New Roman" pitchFamily="18" charset="0"/>
              </a:rPr>
              <a:t>iraffe,</a:t>
            </a:r>
            <a:endParaRPr lang="en-US" alt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[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t∫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]</a:t>
            </a:r>
            <a:r>
              <a:rPr lang="en-US" sz="40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ch</a:t>
            </a:r>
            <a:r>
              <a:rPr lang="en-US" sz="4000" b="1" dirty="0" smtClean="0">
                <a:latin typeface="Times New Roman" pitchFamily="18" charset="0"/>
              </a:rPr>
              <a:t>icken,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ch</a:t>
            </a:r>
            <a:r>
              <a:rPr lang="en-US" sz="4000" b="1" dirty="0" smtClean="0">
                <a:latin typeface="Times New Roman" pitchFamily="18" charset="0"/>
              </a:rPr>
              <a:t>eetah,</a:t>
            </a:r>
            <a:endParaRPr lang="en-US" alt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l-GR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Ͻ</a:t>
            </a:r>
            <a:r>
              <a:rPr lang="en-US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altLang="ru-RU" sz="40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4000" b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ru-RU" sz="4000" b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ru-RU" sz="4000" b="1" dirty="0" smtClean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ru-RU" sz="4000" b="1" dirty="0" smtClean="0">
                <a:latin typeface="Times New Roman" pitchFamily="18" charset="0"/>
                <a:cs typeface="Times New Roman" pitchFamily="18" charset="0"/>
              </a:rPr>
              <a:t>rse</a:t>
            </a:r>
            <a: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ru-RU" sz="4000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ru-RU" sz="4000" b="1" dirty="0" smtClean="0">
                <a:latin typeface="Times New Roman" pitchFamily="18" charset="0"/>
                <a:cs typeface="Times New Roman" pitchFamily="18" charset="0"/>
              </a:rPr>
              <a:t>ck</a:t>
            </a:r>
            <a: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ru-RU" sz="4000" b="1" dirty="0" smtClean="0">
                <a:latin typeface="Times New Roman" pitchFamily="18" charset="0"/>
                <a:cs typeface="Times New Roman" pitchFamily="18" charset="0"/>
              </a:rPr>
              <a:t>cr</a:t>
            </a:r>
            <a:r>
              <a:rPr lang="en-US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ru-RU" sz="4000" b="1" dirty="0" smtClean="0">
                <a:latin typeface="Times New Roman" pitchFamily="18" charset="0"/>
                <a:cs typeface="Times New Roman" pitchFamily="18" charset="0"/>
              </a:rPr>
              <a:t>codile, fr</a:t>
            </a:r>
            <a:r>
              <a:rPr lang="en-US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ru-RU" sz="4000" b="1" dirty="0" smtClean="0">
                <a:latin typeface="Times New Roman" pitchFamily="18" charset="0"/>
                <a:cs typeface="Times New Roman" pitchFamily="18" charset="0"/>
              </a:rPr>
              <a:t>g, peac</a:t>
            </a:r>
            <a:r>
              <a:rPr lang="en-US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ru-RU" sz="4000" b="1" dirty="0" smtClean="0">
                <a:latin typeface="Times New Roman" pitchFamily="18" charset="0"/>
                <a:cs typeface="Times New Roman" pitchFamily="18" charset="0"/>
              </a:rPr>
              <a:t>ck</a:t>
            </a:r>
            <a:endParaRPr lang="ru-RU" altLang="ru-RU" sz="4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10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1258740031_vetton_ru_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2613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Algerian" pitchFamily="82" charset="0"/>
              </a:rPr>
              <a:t>Have a Nice day!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Picture 2" descr="C:\Users\дом\Desktop\Открытый урок\панда бежит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2656"/>
            <a:ext cx="4358385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92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3455"/>
            <a:ext cx="7704856" cy="1281985"/>
          </a:xfrm>
        </p:spPr>
        <p:txBody>
          <a:bodyPr>
            <a:noAutofit/>
          </a:bodyPr>
          <a:lstStyle/>
          <a:p>
            <a:pPr marL="274320" lvl="0" indent="-274320">
              <a:spcBef>
                <a:spcPct val="20000"/>
              </a:spcBef>
            </a:pPr>
            <a:r>
              <a:rPr lang="en-US" altLang="ru-RU" sz="4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“I like white mice; they are very nice.”</a:t>
            </a:r>
            <a:r>
              <a:rPr lang="ru-RU" altLang="ru-RU" sz="4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4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4400" dirty="0"/>
          </a:p>
        </p:txBody>
      </p:sp>
      <p:pic>
        <p:nvPicPr>
          <p:cNvPr id="1026" name="Picture 2" descr="C:\Users\дом\Desktop\Открытый урок\ratatuj_9[1]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770090" cy="54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05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1258740031_vetton_ru_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71600" y="0"/>
            <a:ext cx="576064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ru-RU" altLang="ru-RU" sz="2800" b="1" dirty="0" smtClean="0">
                <a:solidFill>
                  <a:srgbClr val="FF0000"/>
                </a:solidFill>
              </a:rPr>
              <a:t>«</a:t>
            </a:r>
            <a:r>
              <a:rPr lang="en-US" altLang="ru-RU" sz="2800" b="1" dirty="0" smtClean="0">
                <a:solidFill>
                  <a:srgbClr val="FF0000"/>
                </a:solidFill>
              </a:rPr>
              <a:t>My Dream</a:t>
            </a:r>
            <a:r>
              <a:rPr lang="ru-RU" altLang="ru-RU" sz="2800" b="1" dirty="0" smtClean="0">
                <a:solidFill>
                  <a:srgbClr val="FF0000"/>
                </a:solidFill>
              </a:rPr>
              <a:t>»</a:t>
            </a:r>
            <a:r>
              <a:rPr lang="en-US" altLang="ru-RU" sz="2800" b="1" dirty="0" smtClean="0">
                <a:solidFill>
                  <a:srgbClr val="FF0000"/>
                </a:solidFill>
              </a:rPr>
              <a:t> by Gillian Brown</a:t>
            </a:r>
          </a:p>
          <a:p>
            <a:pPr>
              <a:buFont typeface="Wingdings 2" pitchFamily="18" charset="2"/>
              <a:buNone/>
            </a:pPr>
            <a:r>
              <a:rPr lang="en-US" altLang="ru-RU" sz="2800" b="1" dirty="0" smtClean="0"/>
              <a:t>I </a:t>
            </a:r>
            <a:r>
              <a:rPr lang="en-US" altLang="ru-RU" sz="2800" b="1" dirty="0"/>
              <a:t>love all kinds of animals </a:t>
            </a:r>
            <a:endParaRPr lang="ru-RU" altLang="ru-RU" sz="2800" b="1" dirty="0"/>
          </a:p>
          <a:p>
            <a:pPr>
              <a:buFont typeface="Wingdings 2" pitchFamily="18" charset="2"/>
              <a:buNone/>
            </a:pPr>
            <a:r>
              <a:rPr lang="en-US" altLang="ru-RU" sz="2800" b="1" dirty="0"/>
              <a:t>Dogs and cats and rabbits,</a:t>
            </a:r>
            <a:endParaRPr lang="ru-RU" altLang="ru-RU" sz="2800" b="1" dirty="0"/>
          </a:p>
          <a:p>
            <a:pPr>
              <a:buFont typeface="Wingdings 2" pitchFamily="18" charset="2"/>
              <a:buNone/>
            </a:pPr>
            <a:r>
              <a:rPr lang="en-US" altLang="ru-RU" sz="2800" b="1" dirty="0"/>
              <a:t>I love all kinds of animals</a:t>
            </a:r>
            <a:endParaRPr lang="ru-RU" altLang="ru-RU" sz="2800" b="1" dirty="0"/>
          </a:p>
          <a:p>
            <a:pPr>
              <a:buFont typeface="Wingdings 2" pitchFamily="18" charset="2"/>
              <a:buNone/>
            </a:pPr>
            <a:r>
              <a:rPr lang="en-US" altLang="ru-RU" sz="2800" b="1" dirty="0"/>
              <a:t>Despite their little habits.</a:t>
            </a:r>
            <a:endParaRPr lang="ru-RU" altLang="ru-RU" sz="2800" b="1" dirty="0"/>
          </a:p>
          <a:p>
            <a:pPr>
              <a:buFont typeface="Wingdings 2" pitchFamily="18" charset="2"/>
              <a:buNone/>
            </a:pPr>
            <a:r>
              <a:rPr lang="en-US" altLang="ru-RU" sz="2800" b="1" dirty="0"/>
              <a:t>If  I had tons of money,</a:t>
            </a:r>
            <a:endParaRPr lang="ru-RU" altLang="ru-RU" sz="2800" b="1" dirty="0"/>
          </a:p>
          <a:p>
            <a:pPr>
              <a:buFont typeface="Wingdings 2" pitchFamily="18" charset="2"/>
              <a:buNone/>
            </a:pPr>
            <a:r>
              <a:rPr lang="en-US" altLang="ru-RU" sz="2800" b="1" dirty="0"/>
              <a:t>Do you know what I would do?</a:t>
            </a:r>
            <a:endParaRPr lang="ru-RU" altLang="ru-RU" sz="2800" b="1" dirty="0"/>
          </a:p>
          <a:p>
            <a:pPr>
              <a:buFont typeface="Wingdings 2" pitchFamily="18" charset="2"/>
              <a:buNone/>
            </a:pPr>
            <a:r>
              <a:rPr lang="en-US" altLang="ru-RU" sz="2800" b="1" dirty="0"/>
              <a:t>I would buy lots of animals </a:t>
            </a:r>
            <a:endParaRPr lang="ru-RU" altLang="ru-RU" sz="2800" b="1" dirty="0"/>
          </a:p>
          <a:p>
            <a:pPr>
              <a:buFont typeface="Wingdings 2" pitchFamily="18" charset="2"/>
              <a:buNone/>
            </a:pPr>
            <a:r>
              <a:rPr lang="en-US" altLang="ru-RU" sz="2800" b="1" dirty="0"/>
              <a:t>And have my own zoo.</a:t>
            </a:r>
            <a:endParaRPr lang="ru-RU" altLang="ru-RU" sz="2800" b="1" dirty="0"/>
          </a:p>
          <a:p>
            <a:pPr>
              <a:buFont typeface="Wingdings 2" pitchFamily="18" charset="2"/>
              <a:buNone/>
            </a:pPr>
            <a:r>
              <a:rPr lang="en-US" altLang="ru-RU" sz="2800" b="1" dirty="0"/>
              <a:t>But they wouldn’t be in cages</a:t>
            </a:r>
            <a:endParaRPr lang="ru-RU" altLang="ru-RU" sz="2800" b="1" dirty="0"/>
          </a:p>
          <a:p>
            <a:pPr>
              <a:buFont typeface="Wingdings 2" pitchFamily="18" charset="2"/>
              <a:buNone/>
            </a:pPr>
            <a:r>
              <a:rPr lang="en-US" altLang="ru-RU" sz="2800" b="1" dirty="0"/>
              <a:t>They would be free to run around.</a:t>
            </a:r>
            <a:endParaRPr lang="ru-RU" altLang="ru-RU" sz="2800" b="1" dirty="0"/>
          </a:p>
          <a:p>
            <a:pPr>
              <a:buFont typeface="Wingdings 2" pitchFamily="18" charset="2"/>
              <a:buNone/>
            </a:pPr>
            <a:r>
              <a:rPr lang="en-US" altLang="ru-RU" sz="2800" b="1" dirty="0"/>
              <a:t>And there’s one thing they would feel </a:t>
            </a:r>
            <a:endParaRPr lang="ru-RU" altLang="ru-RU" sz="2800" b="1" dirty="0"/>
          </a:p>
          <a:p>
            <a:pPr>
              <a:buFont typeface="Wingdings 2" pitchFamily="18" charset="2"/>
              <a:buNone/>
            </a:pPr>
            <a:r>
              <a:rPr lang="en-US" altLang="ru-RU" sz="2800" b="1" dirty="0"/>
              <a:t>And that is safe and sound</a:t>
            </a:r>
            <a:r>
              <a:rPr lang="en-US" altLang="ru-RU" sz="2800" dirty="0"/>
              <a:t>.</a:t>
            </a:r>
            <a:endParaRPr lang="ru-RU" altLang="ru-RU" sz="2800" dirty="0"/>
          </a:p>
        </p:txBody>
      </p:sp>
    </p:spTree>
    <p:extLst>
      <p:ext uri="{BB962C8B-B14F-4D97-AF65-F5344CB8AC3E}">
        <p14:creationId xmlns:p14="http://schemas.microsoft.com/office/powerpoint/2010/main" val="346150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260648"/>
            <a:ext cx="715760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 smtClean="0"/>
              <a:t>Earth.</a:t>
            </a:r>
            <a:r>
              <a:rPr lang="ru-RU" sz="6000" dirty="0" smtClean="0"/>
              <a:t> </a:t>
            </a:r>
          </a:p>
          <a:p>
            <a:pPr algn="ctr"/>
            <a:r>
              <a:rPr lang="ru-RU" sz="6000" dirty="0" smtClean="0"/>
              <a:t>  </a:t>
            </a:r>
            <a:r>
              <a:rPr lang="en-US" sz="6000" dirty="0" smtClean="0"/>
              <a:t>We </a:t>
            </a:r>
            <a:r>
              <a:rPr lang="en-US" sz="6000" dirty="0"/>
              <a:t>are guests on </a:t>
            </a:r>
            <a:r>
              <a:rPr lang="en-US" sz="6000" dirty="0" smtClean="0"/>
              <a:t>it</a:t>
            </a:r>
            <a:r>
              <a:rPr lang="ru-RU" sz="6000" dirty="0"/>
              <a:t>.</a:t>
            </a:r>
          </a:p>
        </p:txBody>
      </p:sp>
      <p:pic>
        <p:nvPicPr>
          <p:cNvPr id="4098" name="Picture 2" descr="C:\Users\дом\Desktop\Открытый урок\солнце и земля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6680364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Earth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en-US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We are guests on it. </a:t>
            </a:r>
          </a:p>
          <a:p>
            <a:pPr algn="ctr"/>
            <a:r>
              <a:rPr lang="en-US" sz="4800" b="0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Animals </a:t>
            </a:r>
          </a:p>
          <a:p>
            <a:pPr algn="ctr"/>
            <a:r>
              <a:rPr lang="en-US" sz="4800" b="0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around </a:t>
            </a:r>
            <a:r>
              <a:rPr lang="en-US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world</a:t>
            </a:r>
            <a:r>
              <a:rPr lang="ru-RU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ru-RU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507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124200" y="312738"/>
            <a:ext cx="27350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3200" dirty="0" smtClean="0">
                <a:solidFill>
                  <a:srgbClr val="003399"/>
                </a:solidFill>
                <a:latin typeface="Arial" charset="0"/>
              </a:rPr>
              <a:t> </a:t>
            </a:r>
            <a:r>
              <a:rPr lang="en-US" altLang="ru-RU" sz="3200" dirty="0">
                <a:solidFill>
                  <a:srgbClr val="003399"/>
                </a:solidFill>
                <a:latin typeface="Arial" charset="0"/>
              </a:rPr>
              <a:t>Look and say</a:t>
            </a:r>
            <a:endParaRPr lang="ru-RU" altLang="ru-RU" sz="3200" dirty="0">
              <a:solidFill>
                <a:srgbClr val="003399"/>
              </a:solidFill>
              <a:latin typeface="Arial" charset="0"/>
            </a:endParaRPr>
          </a:p>
        </p:txBody>
      </p:sp>
      <p:graphicFrame>
        <p:nvGraphicFramePr>
          <p:cNvPr id="20518" name="Group 38"/>
          <p:cNvGraphicFramePr>
            <a:graphicFrameLocks noGrp="1"/>
          </p:cNvGraphicFramePr>
          <p:nvPr/>
        </p:nvGraphicFramePr>
        <p:xfrm>
          <a:off x="228600" y="1066800"/>
          <a:ext cx="8763000" cy="5067300"/>
        </p:xfrm>
        <a:graphic>
          <a:graphicData uri="http://schemas.openxmlformats.org/drawingml/2006/table">
            <a:tbl>
              <a:tblPr/>
              <a:tblGrid>
                <a:gridCol w="2921000"/>
                <a:gridCol w="2921000"/>
                <a:gridCol w="2921000"/>
              </a:tblGrid>
              <a:tr h="2438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Whose tail is it?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Whose eyes are these?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Whose ears are these?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89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Whose legs are these?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Whose head is it?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1" name="Picture 21" descr="96073E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57400"/>
            <a:ext cx="2595563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2" name="Picture 22" descr="FB283BF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2597150" cy="134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5" name="Picture 35" descr="66B98CC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62400"/>
            <a:ext cx="2400300" cy="210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6" name="Rectangle 36"/>
          <p:cNvSpPr>
            <a:spLocks noChangeArrowheads="1"/>
          </p:cNvSpPr>
          <p:nvPr/>
        </p:nvSpPr>
        <p:spPr bwMode="auto">
          <a:xfrm>
            <a:off x="3200400" y="3505200"/>
            <a:ext cx="2836863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ru-RU" sz="2800" b="0" dirty="0">
                <a:solidFill>
                  <a:srgbClr val="FF0000"/>
                </a:solidFill>
                <a:latin typeface="Arial" charset="0"/>
              </a:rPr>
              <a:t>Whose paws are</a:t>
            </a:r>
          </a:p>
          <a:p>
            <a:pPr algn="ctr">
              <a:spcBef>
                <a:spcPct val="20000"/>
              </a:spcBef>
            </a:pPr>
            <a:r>
              <a:rPr lang="en-US" altLang="ru-RU" sz="2800" b="0" dirty="0">
                <a:solidFill>
                  <a:srgbClr val="FF0000"/>
                </a:solidFill>
                <a:latin typeface="Arial" charset="0"/>
              </a:rPr>
              <a:t> these?</a:t>
            </a:r>
            <a:endParaRPr lang="ru-RU" altLang="ru-RU" sz="2800" b="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0517" name="Picture 37" descr="E60DC37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057400"/>
            <a:ext cx="25146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9" name="Picture 39" descr="D05C645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95800"/>
            <a:ext cx="2687638" cy="141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0" name="Picture 40" descr="E2A45ED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4495800"/>
            <a:ext cx="2676525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71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1000"/>
                                        <p:tgtEl>
                                          <p:spTgt spid="20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258740031_vetton_ru_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274638"/>
            <a:ext cx="6172200" cy="7969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85720" y="332656"/>
            <a:ext cx="8572560" cy="5793509"/>
          </a:xfrm>
        </p:spPr>
        <p:txBody>
          <a:bodyPr/>
          <a:lstStyle/>
          <a:p>
            <a:pPr>
              <a:buNone/>
            </a:pPr>
            <a:r>
              <a:rPr lang="en-US" sz="4000" dirty="0" smtClean="0"/>
              <a:t>                           </a:t>
            </a:r>
            <a:r>
              <a:rPr lang="en-US" sz="4000" b="1" dirty="0" smtClean="0">
                <a:solidFill>
                  <a:srgbClr val="C00000"/>
                </a:solidFill>
              </a:rPr>
              <a:t>Animals</a:t>
            </a:r>
          </a:p>
          <a:p>
            <a:pPr>
              <a:buNone/>
            </a:pPr>
            <a:r>
              <a:rPr lang="en-US" sz="3200" b="1" dirty="0" smtClean="0">
                <a:solidFill>
                  <a:srgbClr val="C00000"/>
                </a:solidFill>
              </a:rPr>
              <a:t>Domestic     </a:t>
            </a:r>
            <a:r>
              <a:rPr lang="en-US" b="1" dirty="0" smtClean="0">
                <a:solidFill>
                  <a:srgbClr val="C00000"/>
                </a:solidFill>
              </a:rPr>
              <a:t>                                          </a:t>
            </a:r>
            <a:r>
              <a:rPr lang="kk-KZ" b="1" dirty="0" smtClean="0">
                <a:solidFill>
                  <a:srgbClr val="C00000"/>
                </a:solidFill>
              </a:rPr>
              <a:t>         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</a:rPr>
              <a:t>Wild</a:t>
            </a:r>
          </a:p>
          <a:p>
            <a:pPr>
              <a:buNone/>
            </a:pPr>
            <a:endParaRPr lang="en-US" b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rot="10800000" flipV="1">
            <a:off x="2285984" y="1500174"/>
            <a:ext cx="1125149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054207" y="1500174"/>
            <a:ext cx="964413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 descr="D:\tigris-0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7231" y="1842700"/>
            <a:ext cx="1221455" cy="151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wallpapers_380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39054" y="1220381"/>
            <a:ext cx="1092985" cy="90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u10244_8577_lev_narisovannii_svetom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163" y="1840801"/>
            <a:ext cx="1058928" cy="127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lisa-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06638" y="1857365"/>
            <a:ext cx="1429858" cy="148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kishka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70097" y="836712"/>
            <a:ext cx="1041036" cy="87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imgpreview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367" y="2400263"/>
            <a:ext cx="1183310" cy="105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D:\image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054" y="1275600"/>
            <a:ext cx="1085717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D:\baby-polar-bear-full-hd-wallpaper-wallpapersblog-org1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62562" y="2274189"/>
            <a:ext cx="1117749" cy="121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D:\76246829_Wilf__19_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22873" y="2306336"/>
            <a:ext cx="1282303" cy="131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D:\21869044_koza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8678" y="3737108"/>
            <a:ext cx="1383002" cy="1179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D:\7072186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24328" y="5676066"/>
            <a:ext cx="1283200" cy="1168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D:\1597966i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13708" y="5259519"/>
            <a:ext cx="1464704" cy="12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D:\90138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327054" y="5319235"/>
            <a:ext cx="1644591" cy="148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7" descr="an089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483" y="3851298"/>
            <a:ext cx="2186517" cy="164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 descr="заяц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097" y="3737107"/>
            <a:ext cx="1661771" cy="125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дом\Desktop\Открытый урок\панда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903" y="3851298"/>
            <a:ext cx="2136767" cy="139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ом\Desktop\акула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846" y="5401046"/>
            <a:ext cx="1776686" cy="133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91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/>
              <a:t>Listening</a:t>
            </a:r>
            <a:endParaRPr lang="ru-RU" sz="7200" dirty="0"/>
          </a:p>
        </p:txBody>
      </p:sp>
      <p:pic>
        <p:nvPicPr>
          <p:cNvPr id="1026" name="Picture 2" descr="C:\Users\дом\Desktop\Открытый урок\снежный леопард 2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4180"/>
            <a:ext cx="9144000" cy="551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OOM0252 snow leopard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1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1072</TotalTime>
  <Words>955</Words>
  <Application>Microsoft Office PowerPoint</Application>
  <PresentationFormat>Экран (4:3)</PresentationFormat>
  <Paragraphs>494</Paragraphs>
  <Slides>30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Поток</vt:lpstr>
      <vt:lpstr>Презентация PowerPoint</vt:lpstr>
      <vt:lpstr>Презентация PowerPoint</vt:lpstr>
      <vt:lpstr>PHONETIC EXERCISES</vt:lpstr>
      <vt:lpstr>“I like white mice; they are very nice.” </vt:lpstr>
      <vt:lpstr>Презентация PowerPoint</vt:lpstr>
      <vt:lpstr>Презентация PowerPoint</vt:lpstr>
      <vt:lpstr>Презентация PowerPoint</vt:lpstr>
      <vt:lpstr>Презентация PowerPoint</vt:lpstr>
      <vt:lpstr>Listening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Have a Nice day!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Андрей</cp:lastModifiedBy>
  <cp:revision>72</cp:revision>
  <dcterms:created xsi:type="dcterms:W3CDTF">2017-01-02T22:01:55Z</dcterms:created>
  <dcterms:modified xsi:type="dcterms:W3CDTF">2019-10-23T20:48:31Z</dcterms:modified>
</cp:coreProperties>
</file>